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1495" r:id="rId2"/>
    <p:sldId id="275" r:id="rId3"/>
    <p:sldId id="1556" r:id="rId4"/>
    <p:sldId id="1557" r:id="rId5"/>
    <p:sldId id="1518" r:id="rId6"/>
    <p:sldId id="1516" r:id="rId7"/>
    <p:sldId id="1555" r:id="rId8"/>
    <p:sldId id="1519" r:id="rId9"/>
    <p:sldId id="1496" r:id="rId10"/>
    <p:sldId id="1497" r:id="rId11"/>
    <p:sldId id="1558" r:id="rId12"/>
    <p:sldId id="1548" r:id="rId13"/>
    <p:sldId id="1520" r:id="rId14"/>
    <p:sldId id="1522" r:id="rId15"/>
    <p:sldId id="1521" r:id="rId16"/>
    <p:sldId id="1537" r:id="rId17"/>
    <p:sldId id="1525" r:id="rId18"/>
    <p:sldId id="1501" r:id="rId19"/>
    <p:sldId id="1523" r:id="rId20"/>
    <p:sldId id="1533" r:id="rId21"/>
    <p:sldId id="1541" r:id="rId22"/>
    <p:sldId id="1545" r:id="rId23"/>
    <p:sldId id="1542" r:id="rId24"/>
    <p:sldId id="1546" r:id="rId25"/>
    <p:sldId id="1543" r:id="rId26"/>
    <p:sldId id="1550" r:id="rId27"/>
    <p:sldId id="1551" r:id="rId28"/>
    <p:sldId id="1552" r:id="rId29"/>
    <p:sldId id="1536" r:id="rId30"/>
    <p:sldId id="1553" r:id="rId31"/>
    <p:sldId id="155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FE0D8-BC6B-452C-9828-08AFFADFC030}" type="datetimeFigureOut">
              <a:rPr lang="en-GB" smtClean="0"/>
              <a:t>30/03/2022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18305-16B7-4969-878A-CB3C02BA1FB7}" type="slidenum">
              <a:rPr lang="en-GB" smtClean="0"/>
              <a:t>‹#›</a:t>
            </a:fld>
            <a:endParaRPr lang="en-GB"/>
          </a:p>
        </p:txBody>
      </p:sp>
    </p:spTree>
    <p:extLst>
      <p:ext uri="{BB962C8B-B14F-4D97-AF65-F5344CB8AC3E}">
        <p14:creationId xmlns:p14="http://schemas.microsoft.com/office/powerpoint/2010/main" val="209941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completed 1. who completed 1.3 hours is a rough estimation- this would include summarising the CC challenges, collecting photo evidence for the summary report and any changes made if requested by the tutor. Should this be more??  4 hours ?is an estimate re: tutor contact but includes an initial meeting, admin support and progress check ups with the tutor before audit. </a:t>
            </a:r>
          </a:p>
        </p:txBody>
      </p:sp>
      <p:sp>
        <p:nvSpPr>
          <p:cNvPr id="4" name="Slide Number Placeholder 3"/>
          <p:cNvSpPr>
            <a:spLocks noGrp="1"/>
          </p:cNvSpPr>
          <p:nvPr>
            <p:ph type="sldNum" sz="quarter" idx="5"/>
          </p:nvPr>
        </p:nvSpPr>
        <p:spPr/>
        <p:txBody>
          <a:bodyPr/>
          <a:lstStyle/>
          <a:p>
            <a:fld id="{94218305-16B7-4969-878A-CB3C02BA1FB7}" type="slidenum">
              <a:rPr lang="en-GB" smtClean="0"/>
              <a:t>21</a:t>
            </a:fld>
            <a:endParaRPr lang="en-GB"/>
          </a:p>
        </p:txBody>
      </p:sp>
    </p:spTree>
    <p:extLst>
      <p:ext uri="{BB962C8B-B14F-4D97-AF65-F5344CB8AC3E}">
        <p14:creationId xmlns:p14="http://schemas.microsoft.com/office/powerpoint/2010/main" val="168880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approximate calculation based on feedback from Susan Lyon re her experience of mentoring a CFSe Renewal with a new Level 4- she said approx. an hour for each Seminar BUT that this was because the setting were really organised and good. I have rounded this up slightly- but open to change?</a:t>
            </a:r>
          </a:p>
        </p:txBody>
      </p:sp>
      <p:sp>
        <p:nvSpPr>
          <p:cNvPr id="4" name="Slide Number Placeholder 3"/>
          <p:cNvSpPr>
            <a:spLocks noGrp="1"/>
          </p:cNvSpPr>
          <p:nvPr>
            <p:ph type="sldNum" sz="quarter" idx="5"/>
          </p:nvPr>
        </p:nvSpPr>
        <p:spPr/>
        <p:txBody>
          <a:bodyPr/>
          <a:lstStyle/>
          <a:p>
            <a:fld id="{94218305-16B7-4969-878A-CB3C02BA1FB7}" type="slidenum">
              <a:rPr lang="en-GB" smtClean="0"/>
              <a:t>22</a:t>
            </a:fld>
            <a:endParaRPr lang="en-GB"/>
          </a:p>
        </p:txBody>
      </p:sp>
    </p:spTree>
    <p:extLst>
      <p:ext uri="{BB962C8B-B14F-4D97-AF65-F5344CB8AC3E}">
        <p14:creationId xmlns:p14="http://schemas.microsoft.com/office/powerpoint/2010/main" val="238137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needed for this PPT or better placed in the tutor CFSe PPT? </a:t>
            </a:r>
          </a:p>
        </p:txBody>
      </p:sp>
      <p:sp>
        <p:nvSpPr>
          <p:cNvPr id="4" name="Slide Number Placeholder 3"/>
          <p:cNvSpPr>
            <a:spLocks noGrp="1"/>
          </p:cNvSpPr>
          <p:nvPr>
            <p:ph type="sldNum" sz="quarter" idx="5"/>
          </p:nvPr>
        </p:nvSpPr>
        <p:spPr/>
        <p:txBody>
          <a:bodyPr/>
          <a:lstStyle/>
          <a:p>
            <a:fld id="{94218305-16B7-4969-878A-CB3C02BA1FB7}" type="slidenum">
              <a:rPr lang="en-GB" smtClean="0"/>
              <a:t>23</a:t>
            </a:fld>
            <a:endParaRPr lang="en-GB"/>
          </a:p>
        </p:txBody>
      </p:sp>
    </p:spTree>
    <p:extLst>
      <p:ext uri="{BB962C8B-B14F-4D97-AF65-F5344CB8AC3E}">
        <p14:creationId xmlns:p14="http://schemas.microsoft.com/office/powerpoint/2010/main" val="94231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lvl1pPr>
              <a:defRPr>
                <a:solidFill>
                  <a:schemeClr val="tx1"/>
                </a:solidFill>
              </a:defRPr>
            </a:lvl1pPr>
          </a:lstStyle>
          <a:p>
            <a:r>
              <a:rPr lang="en-US"/>
              <a:t>Click to edit Master title style</a:t>
            </a:r>
          </a:p>
        </p:txBody>
      </p:sp>
      <p:pic>
        <p:nvPicPr>
          <p:cNvPr id="6" name="Picture 5" descr="A picture containing chart&#10;&#10;Description automatically generated">
            <a:extLst>
              <a:ext uri="{FF2B5EF4-FFF2-40B4-BE49-F238E27FC236}">
                <a16:creationId xmlns:a16="http://schemas.microsoft.com/office/drawing/2014/main" id="{5130E249-2F5E-8446-AD96-BBC7D750A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 y="0"/>
            <a:ext cx="9135565" cy="6858000"/>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12"/>
          </p:nvPr>
        </p:nvSpPr>
        <p:spPr/>
        <p:txBody>
          <a:bodyPr/>
          <a:lstStyle>
            <a:lvl1pPr>
              <a:defRPr/>
            </a:lvl1pPr>
          </a:lstStyle>
          <a:p>
            <a:pPr>
              <a:defRPr/>
            </a:pPr>
            <a:fld id="{442A650B-24DA-D141-99C5-355638008290}" type="slidenum">
              <a:rPr lang="en-US"/>
              <a:pPr>
                <a:defRPr/>
              </a:pPr>
              <a:t>‹#›</a:t>
            </a:fld>
            <a:endParaRPr lang="en-US"/>
          </a:p>
        </p:txBody>
      </p:sp>
    </p:spTree>
    <p:extLst>
      <p:ext uri="{BB962C8B-B14F-4D97-AF65-F5344CB8AC3E}">
        <p14:creationId xmlns:p14="http://schemas.microsoft.com/office/powerpoint/2010/main" val="136829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FF95F221-A5E6-E240-B0FE-AF495D089473}" type="slidenum">
              <a:rPr lang="en-US"/>
              <a:pPr>
                <a:defRPr/>
              </a:pPr>
              <a:t>‹#›</a:t>
            </a:fld>
            <a:endParaRPr lang="en-US"/>
          </a:p>
        </p:txBody>
      </p:sp>
    </p:spTree>
    <p:extLst>
      <p:ext uri="{BB962C8B-B14F-4D97-AF65-F5344CB8AC3E}">
        <p14:creationId xmlns:p14="http://schemas.microsoft.com/office/powerpoint/2010/main" val="30047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2A36EFEC-AD8E-614F-8219-C76EC9770BA8}" type="slidenum">
              <a:rPr lang="en-US"/>
              <a:pPr>
                <a:defRPr/>
              </a:pPr>
              <a:t>‹#›</a:t>
            </a:fld>
            <a:endParaRPr lang="en-US"/>
          </a:p>
        </p:txBody>
      </p:sp>
    </p:spTree>
    <p:extLst>
      <p:ext uri="{BB962C8B-B14F-4D97-AF65-F5344CB8AC3E}">
        <p14:creationId xmlns:p14="http://schemas.microsoft.com/office/powerpoint/2010/main" val="388516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42761"/>
            <a:ext cx="8229600" cy="1143000"/>
          </a:xfrm>
        </p:spPr>
        <p:txBody>
          <a:bodyPr/>
          <a:lstStyle/>
          <a:p>
            <a:r>
              <a:rPr lang="en-US"/>
              <a:t>Click to edit Master title style</a:t>
            </a:r>
          </a:p>
        </p:txBody>
      </p:sp>
      <p:sp>
        <p:nvSpPr>
          <p:cNvPr id="3" name="Content Placeholder 2"/>
          <p:cNvSpPr>
            <a:spLocks noGrp="1"/>
          </p:cNvSpPr>
          <p:nvPr>
            <p:ph idx="1"/>
          </p:nvPr>
        </p:nvSpPr>
        <p:spPr>
          <a:xfrm>
            <a:off x="457200" y="2225134"/>
            <a:ext cx="8229600" cy="3711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atin typeface="Gotham Light"/>
              </a:defRPr>
            </a:lvl1pPr>
          </a:lstStyle>
          <a:p>
            <a:pPr>
              <a:defRPr/>
            </a:pPr>
            <a:fld id="{C24D71E1-CBB6-9944-9FBC-4C69C169FCA3}" type="slidenum">
              <a:rPr lang="en-US"/>
              <a:pPr>
                <a:defRPr/>
              </a:pPr>
              <a:t>‹#›</a:t>
            </a:fld>
            <a:endParaRPr lang="en-US"/>
          </a:p>
        </p:txBody>
      </p:sp>
    </p:spTree>
    <p:extLst>
      <p:ext uri="{BB962C8B-B14F-4D97-AF65-F5344CB8AC3E}">
        <p14:creationId xmlns:p14="http://schemas.microsoft.com/office/powerpoint/2010/main" val="21419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lvl1pPr>
          </a:lstStyle>
          <a:p>
            <a:pPr>
              <a:defRPr/>
            </a:pPr>
            <a:fld id="{B4F2A9C4-EF3D-0B45-9558-9DE45FC83135}" type="slidenum">
              <a:rPr lang="en-US"/>
              <a:pPr>
                <a:defRPr/>
              </a:pPr>
              <a:t>‹#›</a:t>
            </a:fld>
            <a:endParaRPr lang="en-US"/>
          </a:p>
        </p:txBody>
      </p:sp>
    </p:spTree>
    <p:extLst>
      <p:ext uri="{BB962C8B-B14F-4D97-AF65-F5344CB8AC3E}">
        <p14:creationId xmlns:p14="http://schemas.microsoft.com/office/powerpoint/2010/main" val="21925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27764"/>
            <a:ext cx="4038600" cy="389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27764"/>
            <a:ext cx="4038600" cy="389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defRPr/>
            </a:pPr>
            <a:fld id="{5BB8B72B-3CC6-FE4E-8C56-1F767670D712}" type="slidenum">
              <a:rPr lang="en-US"/>
              <a:pPr>
                <a:defRPr/>
              </a:pPr>
              <a:t>‹#›</a:t>
            </a:fld>
            <a:endParaRPr lang="en-US"/>
          </a:p>
        </p:txBody>
      </p:sp>
    </p:spTree>
    <p:extLst>
      <p:ext uri="{BB962C8B-B14F-4D97-AF65-F5344CB8AC3E}">
        <p14:creationId xmlns:p14="http://schemas.microsoft.com/office/powerpoint/2010/main" val="224493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239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66295"/>
            <a:ext cx="4040188" cy="32598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216" y="21239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66295"/>
            <a:ext cx="4041775" cy="32598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pPr>
              <a:defRPr/>
            </a:pPr>
            <a:fld id="{3872701F-D5ED-644E-BF95-ED4C98608661}" type="slidenum">
              <a:rPr lang="en-US"/>
              <a:pPr>
                <a:defRPr/>
              </a:pPr>
              <a:t>‹#›</a:t>
            </a:fld>
            <a:endParaRPr lang="en-US"/>
          </a:p>
        </p:txBody>
      </p:sp>
    </p:spTree>
    <p:extLst>
      <p:ext uri="{BB962C8B-B14F-4D97-AF65-F5344CB8AC3E}">
        <p14:creationId xmlns:p14="http://schemas.microsoft.com/office/powerpoint/2010/main" val="76692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503F1988-A1AF-1840-9C02-61FFF6C72ABA}" type="slidenum">
              <a:rPr lang="en-US"/>
              <a:pPr>
                <a:defRPr/>
              </a:pPr>
              <a:t>‹#›</a:t>
            </a:fld>
            <a:endParaRPr lang="en-US"/>
          </a:p>
        </p:txBody>
      </p:sp>
    </p:spTree>
    <p:extLst>
      <p:ext uri="{BB962C8B-B14F-4D97-AF65-F5344CB8AC3E}">
        <p14:creationId xmlns:p14="http://schemas.microsoft.com/office/powerpoint/2010/main" val="293930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471D72BD-4E8B-0C46-81A4-72B29A9074C6}" type="slidenum">
              <a:rPr lang="en-US"/>
              <a:pPr>
                <a:defRPr/>
              </a:pPr>
              <a:t>‹#›</a:t>
            </a:fld>
            <a:endParaRPr lang="en-US"/>
          </a:p>
        </p:txBody>
      </p:sp>
    </p:spTree>
    <p:extLst>
      <p:ext uri="{BB962C8B-B14F-4D97-AF65-F5344CB8AC3E}">
        <p14:creationId xmlns:p14="http://schemas.microsoft.com/office/powerpoint/2010/main" val="39985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393"/>
            <a:ext cx="3008313" cy="76173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54393"/>
            <a:ext cx="5111750" cy="4871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69748"/>
            <a:ext cx="3008313" cy="40564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lvl1pPr>
          </a:lstStyle>
          <a:p>
            <a:pPr>
              <a:defRPr/>
            </a:pPr>
            <a:fld id="{2198946C-EA4E-C042-874A-0818884D6936}" type="slidenum">
              <a:rPr lang="en-US"/>
              <a:pPr>
                <a:defRPr/>
              </a:pPr>
              <a:t>‹#›</a:t>
            </a:fld>
            <a:endParaRPr lang="en-US">
              <a:solidFill>
                <a:schemeClr val="accent3">
                  <a:shade val="75000"/>
                </a:schemeClr>
              </a:solidFill>
            </a:endParaRPr>
          </a:p>
        </p:txBody>
      </p:sp>
    </p:spTree>
    <p:extLst>
      <p:ext uri="{BB962C8B-B14F-4D97-AF65-F5344CB8AC3E}">
        <p14:creationId xmlns:p14="http://schemas.microsoft.com/office/powerpoint/2010/main" val="248778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0241"/>
            <a:ext cx="5486400" cy="32873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12"/>
          </p:nvPr>
        </p:nvSpPr>
        <p:spPr/>
        <p:txBody>
          <a:bodyPr/>
          <a:lstStyle>
            <a:lvl1pPr>
              <a:defRPr/>
            </a:lvl1pPr>
          </a:lstStyle>
          <a:p>
            <a:pPr>
              <a:defRPr/>
            </a:pPr>
            <a:fld id="{A8BA42DE-5E61-144E-B83C-EBDB91FBA832}" type="slidenum">
              <a:rPr lang="en-US"/>
              <a:pPr>
                <a:defRPr/>
              </a:pPr>
              <a:t>‹#›</a:t>
            </a:fld>
            <a:endParaRPr lang="en-US"/>
          </a:p>
        </p:txBody>
      </p:sp>
    </p:spTree>
    <p:extLst>
      <p:ext uri="{BB962C8B-B14F-4D97-AF65-F5344CB8AC3E}">
        <p14:creationId xmlns:p14="http://schemas.microsoft.com/office/powerpoint/2010/main" val="417243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CE89991A-86BD-0043-B1B8-3DE783CE12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17" y="0"/>
            <a:ext cx="9135565" cy="6858000"/>
          </a:xfrm>
          <a:prstGeom prst="rect">
            <a:avLst/>
          </a:prstGeom>
        </p:spPr>
      </p:pic>
      <p:sp>
        <p:nvSpPr>
          <p:cNvPr id="1028" name="Text Placeholder 2"/>
          <p:cNvSpPr>
            <a:spLocks noGrp="1"/>
          </p:cNvSpPr>
          <p:nvPr>
            <p:ph type="body" idx="1"/>
          </p:nvPr>
        </p:nvSpPr>
        <p:spPr bwMode="auto">
          <a:xfrm>
            <a:off x="457200" y="2367665"/>
            <a:ext cx="8229600" cy="3758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800" smtClean="0">
                <a:solidFill>
                  <a:schemeClr val="tx1">
                    <a:tint val="75000"/>
                  </a:schemeClr>
                </a:solidFill>
                <a:latin typeface="+mn-lt"/>
                <a:ea typeface="+mn-ea"/>
                <a:cs typeface="+mn-cs"/>
              </a:defRPr>
            </a:lvl1pPr>
          </a:lstStyle>
          <a:p>
            <a:pPr>
              <a:defRPr/>
            </a:pPr>
            <a:fld id="{2C38A1CA-59FC-9F47-B020-A03B5B95B4A0}" type="slidenum">
              <a:rPr lang="en-US" smtClean="0"/>
              <a:pPr>
                <a:defRPr/>
              </a:pPr>
              <a:t>‹#›</a:t>
            </a:fld>
            <a:endParaRPr lang="en-US"/>
          </a:p>
        </p:txBody>
      </p:sp>
      <p:sp>
        <p:nvSpPr>
          <p:cNvPr id="1027" name="Title Placeholder 1"/>
          <p:cNvSpPr>
            <a:spLocks noGrp="1"/>
          </p:cNvSpPr>
          <p:nvPr>
            <p:ph type="title"/>
          </p:nvPr>
        </p:nvSpPr>
        <p:spPr bwMode="auto">
          <a:xfrm>
            <a:off x="457200" y="1109571"/>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952022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eaLnBrk="1" fontAlgn="base" hangingPunct="1">
        <a:spcBef>
          <a:spcPct val="0"/>
        </a:spcBef>
        <a:spcAft>
          <a:spcPct val="0"/>
        </a:spcAft>
        <a:defRPr sz="4000" kern="1200">
          <a:solidFill>
            <a:schemeClr val="tx1"/>
          </a:solidFill>
          <a:latin typeface="Arial" panose="020B0604020202020204" pitchFamily="34" charset="0"/>
          <a:ea typeface="ＭＳ Ｐゴシック" charset="0"/>
          <a:cs typeface="Arial" panose="020B0604020202020204" pitchFamily="34" charset="0"/>
        </a:defRPr>
      </a:lvl1pPr>
      <a:lvl2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2pPr>
      <a:lvl3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3pPr>
      <a:lvl4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4pPr>
      <a:lvl5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5pPr>
      <a:lvl6pPr marL="4572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6pPr>
      <a:lvl7pPr marL="9144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7pPr>
      <a:lvl8pPr marL="13716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8pPr>
      <a:lvl9pPr marL="18288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404040"/>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800" kern="1200">
          <a:solidFill>
            <a:srgbClr val="404040"/>
          </a:solidFill>
          <a:latin typeface="Arial" panose="020B0604020202020204" pitchFamily="34" charset="0"/>
          <a:ea typeface="ＭＳ Ｐゴシック"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rgbClr val="404040"/>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404040"/>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rgbClr val="404040"/>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klan.co.uk/Contact/CFSe/renewal" TargetMode="External"/><Relationship Id="rId2" Type="http://schemas.openxmlformats.org/officeDocument/2006/relationships/hyperlink" Target="https://www.elklan.co.uk/Training/Settings/CFSe/Renew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3.elklan.co.uk/Contact/CFSe/renew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FA1C0E9-6920-6643-B8C0-9DE3A975F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432" y="2106810"/>
            <a:ext cx="4065286" cy="1390328"/>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B8947F45-FCE4-6743-8351-AC0BFAB34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9" y="2106809"/>
            <a:ext cx="4065290" cy="1390329"/>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7C28ED42-36CB-5044-AFA6-0021412C8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20" y="4332502"/>
            <a:ext cx="4198480" cy="1435880"/>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AC09F9E4-A36C-7D43-9693-0CCF8F45F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432" y="4332502"/>
            <a:ext cx="4198481" cy="1435880"/>
          </a:xfrm>
          <a:prstGeom prst="rect">
            <a:avLst/>
          </a:prstGeom>
        </p:spPr>
      </p:pic>
    </p:spTree>
    <p:extLst>
      <p:ext uri="{BB962C8B-B14F-4D97-AF65-F5344CB8AC3E}">
        <p14:creationId xmlns:p14="http://schemas.microsoft.com/office/powerpoint/2010/main" val="2228644140"/>
      </p:ext>
    </p:extLst>
  </p:cSld>
  <p:clrMapOvr>
    <a:masterClrMapping/>
  </p:clrMapOvr>
  <mc:AlternateContent xmlns:mc="http://schemas.openxmlformats.org/markup-compatibility/2006" xmlns:p14="http://schemas.microsoft.com/office/powerpoint/2010/main">
    <mc:Choice Requires="p14">
      <p:transition spd="slow" p14:dur="2000" advTm="20993"/>
    </mc:Choice>
    <mc:Fallback xmlns="">
      <p:transition spd="slow" advTm="209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a:xfrm>
            <a:off x="457199" y="858585"/>
            <a:ext cx="8229600" cy="1193180"/>
          </a:xfrm>
        </p:spPr>
        <p:txBody>
          <a:bodyPr/>
          <a:lstStyle/>
          <a:p>
            <a:r>
              <a:rPr lang="en-GB" sz="3200" b="1" dirty="0"/>
              <a:t>Renewal Process </a:t>
            </a:r>
            <a:br>
              <a:rPr lang="en-GB" sz="3200" b="1" dirty="0"/>
            </a:br>
            <a:r>
              <a:rPr lang="en-GB" sz="3200" b="1" dirty="0"/>
              <a:t>(</a:t>
            </a:r>
            <a:r>
              <a:rPr lang="en-GB" sz="3200" b="1" u="sng" dirty="0"/>
              <a:t>ALL</a:t>
            </a:r>
            <a:r>
              <a:rPr lang="en-GB" sz="3200" b="1" dirty="0"/>
              <a:t> original LCPs retained) </a:t>
            </a:r>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a:xfrm>
            <a:off x="457199" y="2102452"/>
            <a:ext cx="8229601" cy="4371433"/>
          </a:xfrm>
        </p:spPr>
        <p:txBody>
          <a:bodyPr/>
          <a:lstStyle/>
          <a:p>
            <a:pPr>
              <a:buFont typeface="Arial" panose="020B0604020202020204" pitchFamily="34" charset="0"/>
              <a:buChar char="•"/>
              <a:defRPr/>
            </a:pPr>
            <a:r>
              <a:rPr lang="en-GB" sz="2400" dirty="0"/>
              <a:t>Tutor registers renewal course on </a:t>
            </a:r>
            <a:r>
              <a:rPr lang="en-GB" sz="2400" dirty="0" err="1"/>
              <a:t>Elklan</a:t>
            </a:r>
            <a:r>
              <a:rPr lang="en-GB" sz="2400" dirty="0"/>
              <a:t> Course Tracker. </a:t>
            </a:r>
            <a:r>
              <a:rPr lang="en-GB" sz="2400" b="1" dirty="0"/>
              <a:t>All </a:t>
            </a:r>
            <a:r>
              <a:rPr lang="en-GB" sz="2400" dirty="0"/>
              <a:t>existing LCPs register on this course</a:t>
            </a:r>
          </a:p>
          <a:p>
            <a:pPr marL="342900" marR="0" lvl="0" indent="-342900" defTabSz="457200" rtl="0" eaLnBrk="1" fontAlgn="base" latinLnBrk="0" hangingPunct="1">
              <a:lnSpc>
                <a:spcPct val="100000"/>
              </a:lnSpc>
              <a:spcBef>
                <a:spcPct val="20000"/>
              </a:spcBef>
              <a:spcAft>
                <a:spcPct val="0"/>
              </a:spcAft>
              <a:buClrTx/>
              <a:buSzTx/>
              <a:buFont typeface="Arial" charset="0"/>
              <a:buChar char="•"/>
              <a:tabLst/>
              <a:defRPr/>
            </a:pPr>
            <a:r>
              <a:rPr lang="en-GB" sz="2400" dirty="0">
                <a:solidFill>
                  <a:srgbClr val="FFC000"/>
                </a:solidFill>
              </a:rPr>
              <a:t>LCPs redeliver Communication Counts sessions to </a:t>
            </a:r>
            <a:r>
              <a:rPr lang="en-GB" sz="2400" b="1" dirty="0">
                <a:solidFill>
                  <a:srgbClr val="FFC000"/>
                </a:solidFill>
              </a:rPr>
              <a:t>all</a:t>
            </a:r>
            <a:r>
              <a:rPr lang="en-GB" sz="2400" dirty="0">
                <a:solidFill>
                  <a:srgbClr val="FFC000"/>
                </a:solidFill>
              </a:rPr>
              <a:t> staff, new and existing</a:t>
            </a:r>
          </a:p>
          <a:p>
            <a:pPr>
              <a:defRPr/>
            </a:pPr>
            <a:r>
              <a:rPr lang="en-GB" sz="2400" dirty="0"/>
              <a:t>Each Communication Counts session has associated Communication Counts Challenges and feedback questionnaires</a:t>
            </a:r>
          </a:p>
          <a:p>
            <a:pPr marL="342900" marR="0" lvl="0" indent="-342900" defTabSz="457200" rtl="0" eaLnBrk="1" fontAlgn="base" latinLnBrk="0" hangingPunct="1">
              <a:lnSpc>
                <a:spcPct val="100000"/>
              </a:lnSpc>
              <a:spcBef>
                <a:spcPct val="20000"/>
              </a:spcBef>
              <a:spcAft>
                <a:spcPct val="0"/>
              </a:spcAft>
              <a:buClrTx/>
              <a:buSzTx/>
              <a:buFont typeface="Arial" charset="0"/>
              <a:buChar char="•"/>
              <a:tabLst/>
              <a:defRPr/>
            </a:pPr>
            <a:r>
              <a:rPr lang="en-GB" sz="2400" b="1" dirty="0">
                <a:solidFill>
                  <a:srgbClr val="FFC000"/>
                </a:solidFill>
              </a:rPr>
              <a:t>New staff </a:t>
            </a:r>
            <a:r>
              <a:rPr lang="en-GB" sz="2400" dirty="0">
                <a:solidFill>
                  <a:srgbClr val="FFC000"/>
                </a:solidFill>
              </a:rPr>
              <a:t>must complete </a:t>
            </a:r>
            <a:r>
              <a:rPr lang="en-GB" sz="2400" b="1" dirty="0">
                <a:solidFill>
                  <a:srgbClr val="FFC000"/>
                </a:solidFill>
              </a:rPr>
              <a:t>all</a:t>
            </a:r>
            <a:r>
              <a:rPr lang="en-GB" sz="2400" dirty="0">
                <a:solidFill>
                  <a:srgbClr val="FFC000"/>
                </a:solidFill>
              </a:rPr>
              <a:t> feedback questionnaires</a:t>
            </a:r>
          </a:p>
          <a:p>
            <a:pPr marL="342900" marR="0" lvl="0" indent="-342900" defTabSz="457200" rtl="0" eaLnBrk="1" fontAlgn="base" latinLnBrk="0" hangingPunct="1">
              <a:lnSpc>
                <a:spcPct val="100000"/>
              </a:lnSpc>
              <a:spcBef>
                <a:spcPct val="20000"/>
              </a:spcBef>
              <a:spcAft>
                <a:spcPct val="0"/>
              </a:spcAft>
              <a:buClrTx/>
              <a:buSzTx/>
              <a:buFont typeface="Arial" charset="0"/>
              <a:buChar char="•"/>
              <a:tabLst/>
              <a:defRPr/>
            </a:pPr>
            <a:r>
              <a:rPr lang="en-GB" sz="2400" b="1" dirty="0"/>
              <a:t>Existing staff </a:t>
            </a:r>
            <a:r>
              <a:rPr lang="en-GB" sz="2400" dirty="0"/>
              <a:t>can complete summary questionnaire only</a:t>
            </a:r>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122652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4105-9A9D-4057-BF96-740B896B094B}"/>
              </a:ext>
            </a:extLst>
          </p:cNvPr>
          <p:cNvSpPr>
            <a:spLocks noGrp="1"/>
          </p:cNvSpPr>
          <p:nvPr>
            <p:ph type="title"/>
          </p:nvPr>
        </p:nvSpPr>
        <p:spPr>
          <a:xfrm>
            <a:off x="457200" y="999453"/>
            <a:ext cx="8229600" cy="1143000"/>
          </a:xfrm>
        </p:spPr>
        <p:txBody>
          <a:bodyPr/>
          <a:lstStyle/>
          <a:p>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Communication Counts Challenge Questionnaires</a:t>
            </a:r>
            <a:endParaRPr lang="en-GB" sz="2800" dirty="0"/>
          </a:p>
        </p:txBody>
      </p:sp>
      <p:sp>
        <p:nvSpPr>
          <p:cNvPr id="3" name="Content Placeholder 2">
            <a:extLst>
              <a:ext uri="{FF2B5EF4-FFF2-40B4-BE49-F238E27FC236}">
                <a16:creationId xmlns:a16="http://schemas.microsoft.com/office/drawing/2014/main" id="{98CCF215-6DFF-4E21-AA4A-2042EB0D9F4C}"/>
              </a:ext>
            </a:extLst>
          </p:cNvPr>
          <p:cNvSpPr>
            <a:spLocks noGrp="1"/>
          </p:cNvSpPr>
          <p:nvPr>
            <p:ph idx="1"/>
          </p:nvPr>
        </p:nvSpPr>
        <p:spPr>
          <a:xfrm>
            <a:off x="457200" y="1570953"/>
            <a:ext cx="8229600" cy="4799558"/>
          </a:xfrm>
        </p:spPr>
        <p:txBody>
          <a:bodyPr/>
          <a:lstStyle/>
          <a:p>
            <a:pPr marL="0" indent="0">
              <a:buNone/>
            </a:pPr>
            <a:endParaRPr lang="en-GB" sz="2600" dirty="0"/>
          </a:p>
          <a:p>
            <a:r>
              <a:rPr kumimoji="0" lang="en-GB" sz="20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Accessible to LCPs and Tutors through the </a:t>
            </a:r>
            <a:r>
              <a:rPr kumimoji="0" lang="en-GB" sz="20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CFSe Setting Area</a:t>
            </a:r>
            <a:r>
              <a:rPr kumimoji="0" lang="en-GB" sz="200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 which is </a:t>
            </a:r>
            <a:r>
              <a:rPr lang="en-GB" sz="2000" dirty="0">
                <a:solidFill>
                  <a:schemeClr val="tx1">
                    <a:lumMod val="85000"/>
                    <a:lumOff val="15000"/>
                  </a:schemeClr>
                </a:solidFill>
              </a:rPr>
              <a:t>created when LCPs register on a CFSe Renewal course</a:t>
            </a:r>
          </a:p>
          <a:p>
            <a:r>
              <a:rPr lang="en-GB" sz="2000" b="1" dirty="0">
                <a:solidFill>
                  <a:srgbClr val="FFC000"/>
                </a:solidFill>
              </a:rPr>
              <a:t>Notes for LCPs </a:t>
            </a:r>
            <a:r>
              <a:rPr lang="en-GB" sz="2000" dirty="0">
                <a:solidFill>
                  <a:srgbClr val="FFC000"/>
                </a:solidFill>
              </a:rPr>
              <a:t>on how to access the CFSe Setting Area and use the questionnaires can be found by clicking on the CFSe Renewal icon under ‘My Courses’. This icon will differ according to the type of award being completed</a:t>
            </a:r>
          </a:p>
          <a:p>
            <a:r>
              <a:rPr lang="en-GB" sz="2000" dirty="0">
                <a:solidFill>
                  <a:schemeClr val="tx1">
                    <a:lumMod val="85000"/>
                    <a:lumOff val="15000"/>
                  </a:schemeClr>
                </a:solidFill>
              </a:rPr>
              <a:t>LCPs are asked to input information about their setting, including updated staff numbers. The system will use this to calculate how many responses it expects to the different questionnaires</a:t>
            </a:r>
          </a:p>
          <a:p>
            <a:r>
              <a:rPr lang="en-GB" sz="2000" dirty="0">
                <a:solidFill>
                  <a:srgbClr val="FFC000"/>
                </a:solidFill>
              </a:rPr>
              <a:t>LCPs </a:t>
            </a:r>
            <a:r>
              <a:rPr lang="en-GB" sz="2000" b="1" dirty="0">
                <a:solidFill>
                  <a:srgbClr val="FFC000"/>
                </a:solidFill>
              </a:rPr>
              <a:t>do not </a:t>
            </a:r>
            <a:r>
              <a:rPr lang="en-GB" sz="2000" dirty="0">
                <a:solidFill>
                  <a:srgbClr val="FFC000"/>
                </a:solidFill>
              </a:rPr>
              <a:t>have to manually enter the names of staff members – this information will be automatically populated when staff submit questionnaire responses</a:t>
            </a:r>
          </a:p>
        </p:txBody>
      </p:sp>
      <p:sp>
        <p:nvSpPr>
          <p:cNvPr id="4" name="Slide Number Placeholder 3">
            <a:extLst>
              <a:ext uri="{FF2B5EF4-FFF2-40B4-BE49-F238E27FC236}">
                <a16:creationId xmlns:a16="http://schemas.microsoft.com/office/drawing/2014/main" id="{BCC76470-E82C-4943-9B74-8A4DA27B8B90}"/>
              </a:ext>
            </a:extLst>
          </p:cNvPr>
          <p:cNvSpPr>
            <a:spLocks noGrp="1"/>
          </p:cNvSpPr>
          <p:nvPr>
            <p:ph type="sldNum" sz="quarter" idx="12"/>
          </p:nvPr>
        </p:nvSpPr>
        <p:spPr/>
        <p:txBody>
          <a:bodyPr/>
          <a:lstStyle/>
          <a:p>
            <a:pPr>
              <a:defRPr/>
            </a:pPr>
            <a:fld id="{C24D71E1-CBB6-9944-9FBC-4C69C169FCA3}" type="slidenum">
              <a:rPr lang="en-US" smtClean="0"/>
              <a:pPr>
                <a:defRPr/>
              </a:pPr>
              <a:t>11</a:t>
            </a:fld>
            <a:endParaRPr lang="en-US" dirty="0"/>
          </a:p>
        </p:txBody>
      </p:sp>
    </p:spTree>
    <p:extLst>
      <p:ext uri="{BB962C8B-B14F-4D97-AF65-F5344CB8AC3E}">
        <p14:creationId xmlns:p14="http://schemas.microsoft.com/office/powerpoint/2010/main" val="368895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F1AD-E404-4527-865E-DAD7E97B9334}"/>
              </a:ext>
            </a:extLst>
          </p:cNvPr>
          <p:cNvSpPr>
            <a:spLocks noGrp="1"/>
          </p:cNvSpPr>
          <p:nvPr>
            <p:ph type="title"/>
          </p:nvPr>
        </p:nvSpPr>
        <p:spPr>
          <a:xfrm>
            <a:off x="457200" y="786072"/>
            <a:ext cx="8229600" cy="1143000"/>
          </a:xfrm>
        </p:spPr>
        <p:txBody>
          <a:bodyPr/>
          <a:lstStyle/>
          <a:p>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Summary Report and Audit</a:t>
            </a:r>
            <a:endParaRPr lang="en-GB" sz="2800" dirty="0"/>
          </a:p>
        </p:txBody>
      </p:sp>
      <p:sp>
        <p:nvSpPr>
          <p:cNvPr id="3" name="Content Placeholder 2">
            <a:extLst>
              <a:ext uri="{FF2B5EF4-FFF2-40B4-BE49-F238E27FC236}">
                <a16:creationId xmlns:a16="http://schemas.microsoft.com/office/drawing/2014/main" id="{1B7C794C-3F14-4114-8B6E-A08828328F62}"/>
              </a:ext>
            </a:extLst>
          </p:cNvPr>
          <p:cNvSpPr>
            <a:spLocks noGrp="1"/>
          </p:cNvSpPr>
          <p:nvPr>
            <p:ph idx="1"/>
          </p:nvPr>
        </p:nvSpPr>
        <p:spPr>
          <a:xfrm>
            <a:off x="324398" y="1715314"/>
            <a:ext cx="8495204" cy="3711457"/>
          </a:xfrm>
        </p:spPr>
        <p:txBody>
          <a:bodyPr/>
          <a:lstStyle/>
          <a:p>
            <a:r>
              <a:rPr lang="en-GB" sz="2000" dirty="0"/>
              <a:t>Renewal settings who have retained all original LCPs are asked to complete a </a:t>
            </a:r>
            <a:r>
              <a:rPr lang="en-GB" sz="2000" b="1" dirty="0"/>
              <a:t>Summary Report </a:t>
            </a:r>
            <a:r>
              <a:rPr lang="en-GB" sz="2000" dirty="0"/>
              <a:t>once they have re-delivered all Communication Counts sessions</a:t>
            </a:r>
          </a:p>
          <a:p>
            <a:r>
              <a:rPr lang="en-GB" sz="2000" dirty="0">
                <a:solidFill>
                  <a:srgbClr val="FFC000"/>
                </a:solidFill>
              </a:rPr>
              <a:t>This is a </a:t>
            </a:r>
            <a:r>
              <a:rPr lang="en-GB" sz="2000" b="1" dirty="0">
                <a:solidFill>
                  <a:srgbClr val="FFC000"/>
                </a:solidFill>
              </a:rPr>
              <a:t>short piece of work </a:t>
            </a:r>
            <a:r>
              <a:rPr lang="en-GB" sz="2000" dirty="0">
                <a:solidFill>
                  <a:srgbClr val="FFC000"/>
                </a:solidFill>
              </a:rPr>
              <a:t>to showcase what settings have done to promote Communication Friendly practices since they last achieved CFSe, summarising results of the staff </a:t>
            </a:r>
            <a:r>
              <a:rPr lang="en-GB" sz="2000" b="1" dirty="0">
                <a:solidFill>
                  <a:srgbClr val="FFC000"/>
                </a:solidFill>
              </a:rPr>
              <a:t>feedback questionnaires</a:t>
            </a:r>
            <a:endParaRPr lang="en-GB" sz="2000" dirty="0">
              <a:solidFill>
                <a:srgbClr val="FFC000"/>
              </a:solidFill>
            </a:endParaRPr>
          </a:p>
          <a:p>
            <a:r>
              <a:rPr lang="en-GB" sz="2000" dirty="0">
                <a:solidFill>
                  <a:schemeClr val="tx1">
                    <a:lumMod val="85000"/>
                    <a:lumOff val="15000"/>
                  </a:schemeClr>
                </a:solidFill>
              </a:rPr>
              <a:t>LCP/s submit a </a:t>
            </a:r>
            <a:r>
              <a:rPr lang="en-GB" sz="2000" b="1" dirty="0">
                <a:solidFill>
                  <a:schemeClr val="tx1">
                    <a:lumMod val="85000"/>
                    <a:lumOff val="15000"/>
                  </a:schemeClr>
                </a:solidFill>
              </a:rPr>
              <a:t>new WOW Moment</a:t>
            </a:r>
            <a:r>
              <a:rPr lang="en-GB" sz="2000" dirty="0">
                <a:solidFill>
                  <a:schemeClr val="tx1">
                    <a:lumMod val="85000"/>
                    <a:lumOff val="15000"/>
                  </a:schemeClr>
                </a:solidFill>
              </a:rPr>
              <a:t> and any </a:t>
            </a:r>
            <a:r>
              <a:rPr lang="en-GB" sz="2000" b="1" dirty="0">
                <a:solidFill>
                  <a:schemeClr val="tx1">
                    <a:lumMod val="85000"/>
                    <a:lumOff val="15000"/>
                  </a:schemeClr>
                </a:solidFill>
              </a:rPr>
              <a:t>supporting images</a:t>
            </a:r>
            <a:endParaRPr lang="en-GB" sz="2000" dirty="0">
              <a:solidFill>
                <a:schemeClr val="tx1">
                  <a:lumMod val="85000"/>
                  <a:lumOff val="15000"/>
                </a:schemeClr>
              </a:solidFill>
            </a:endParaRPr>
          </a:p>
          <a:p>
            <a:r>
              <a:rPr lang="en-GB" sz="2000" dirty="0">
                <a:solidFill>
                  <a:srgbClr val="FFC000"/>
                </a:solidFill>
              </a:rPr>
              <a:t>In settings with more than one LCP, it is </a:t>
            </a:r>
            <a:r>
              <a:rPr lang="en-GB" sz="2000" b="1" dirty="0">
                <a:solidFill>
                  <a:srgbClr val="FFC000"/>
                </a:solidFill>
              </a:rPr>
              <a:t>completed jointly</a:t>
            </a:r>
            <a:endParaRPr lang="en-GB" sz="2000" dirty="0">
              <a:solidFill>
                <a:srgbClr val="FFC000"/>
              </a:solidFill>
            </a:endParaRPr>
          </a:p>
          <a:p>
            <a:r>
              <a:rPr lang="en-GB" sz="2000" dirty="0">
                <a:solidFill>
                  <a:schemeClr val="tx1">
                    <a:lumMod val="85000"/>
                    <a:lumOff val="15000"/>
                  </a:schemeClr>
                </a:solidFill>
              </a:rPr>
              <a:t>The Summary Report is marked by the </a:t>
            </a:r>
            <a:r>
              <a:rPr lang="en-GB" sz="2000" dirty="0" err="1">
                <a:solidFill>
                  <a:schemeClr val="tx1">
                    <a:lumMod val="85000"/>
                    <a:lumOff val="15000"/>
                  </a:schemeClr>
                </a:solidFill>
              </a:rPr>
              <a:t>Elklan</a:t>
            </a:r>
            <a:r>
              <a:rPr lang="en-GB" sz="2000" dirty="0">
                <a:solidFill>
                  <a:schemeClr val="tx1">
                    <a:lumMod val="85000"/>
                    <a:lumOff val="15000"/>
                  </a:schemeClr>
                </a:solidFill>
              </a:rPr>
              <a:t> tutor</a:t>
            </a:r>
          </a:p>
          <a:p>
            <a:r>
              <a:rPr lang="en-US" sz="2000" dirty="0">
                <a:solidFill>
                  <a:srgbClr val="FFC000"/>
                </a:solidFill>
              </a:rPr>
              <a:t>A </a:t>
            </a:r>
            <a:r>
              <a:rPr lang="en-US" sz="2000" b="1" dirty="0">
                <a:solidFill>
                  <a:srgbClr val="FFC000"/>
                </a:solidFill>
              </a:rPr>
              <a:t>new audit visit</a:t>
            </a:r>
            <a:r>
              <a:rPr lang="en-US" sz="2000" dirty="0">
                <a:solidFill>
                  <a:srgbClr val="FFC000"/>
                </a:solidFill>
              </a:rPr>
              <a:t> will be carried out </a:t>
            </a:r>
            <a:r>
              <a:rPr lang="en-GB" sz="2000" dirty="0">
                <a:solidFill>
                  <a:srgbClr val="FFC000"/>
                </a:solidFill>
              </a:rPr>
              <a:t>by </a:t>
            </a:r>
            <a:r>
              <a:rPr lang="en-GB" sz="2000" dirty="0" err="1">
                <a:solidFill>
                  <a:srgbClr val="FFC000"/>
                </a:solidFill>
              </a:rPr>
              <a:t>Elklan</a:t>
            </a:r>
            <a:r>
              <a:rPr lang="en-GB" sz="2000" dirty="0">
                <a:solidFill>
                  <a:srgbClr val="FFC000"/>
                </a:solidFill>
              </a:rPr>
              <a:t> Tutor or partner CFSe setting. An external audit visit may be required. LCPs are asked to upload the completed Audit Visit Checklist to the CFSe Setting Page</a:t>
            </a:r>
          </a:p>
          <a:p>
            <a:endParaRPr lang="en-GB" sz="2200" dirty="0">
              <a:solidFill>
                <a:schemeClr val="tx1">
                  <a:lumMod val="85000"/>
                  <a:lumOff val="15000"/>
                </a:schemeClr>
              </a:solidFill>
            </a:endParaRPr>
          </a:p>
          <a:p>
            <a:endParaRPr lang="en-GB" dirty="0"/>
          </a:p>
        </p:txBody>
      </p:sp>
      <p:sp>
        <p:nvSpPr>
          <p:cNvPr id="4" name="Slide Number Placeholder 3">
            <a:extLst>
              <a:ext uri="{FF2B5EF4-FFF2-40B4-BE49-F238E27FC236}">
                <a16:creationId xmlns:a16="http://schemas.microsoft.com/office/drawing/2014/main" id="{717DA2E6-038B-487A-B5A1-4FDB4218B91A}"/>
              </a:ext>
            </a:extLst>
          </p:cNvPr>
          <p:cNvSpPr>
            <a:spLocks noGrp="1"/>
          </p:cNvSpPr>
          <p:nvPr>
            <p:ph type="sldNum" sz="quarter" idx="12"/>
          </p:nvPr>
        </p:nvSpPr>
        <p:spPr/>
        <p:txBody>
          <a:bodyPr/>
          <a:lstStyle/>
          <a:p>
            <a:pPr>
              <a:defRPr/>
            </a:pPr>
            <a:fld id="{C24D71E1-CBB6-9944-9FBC-4C69C169FCA3}" type="slidenum">
              <a:rPr lang="en-US" smtClean="0"/>
              <a:pPr>
                <a:defRPr/>
              </a:pPr>
              <a:t>12</a:t>
            </a:fld>
            <a:endParaRPr lang="en-US" dirty="0"/>
          </a:p>
        </p:txBody>
      </p:sp>
    </p:spTree>
    <p:extLst>
      <p:ext uri="{BB962C8B-B14F-4D97-AF65-F5344CB8AC3E}">
        <p14:creationId xmlns:p14="http://schemas.microsoft.com/office/powerpoint/2010/main" val="134204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E8DB-EF51-491A-AE4A-30462C0FB063}"/>
              </a:ext>
            </a:extLst>
          </p:cNvPr>
          <p:cNvSpPr>
            <a:spLocks noGrp="1"/>
          </p:cNvSpPr>
          <p:nvPr>
            <p:ph type="title"/>
          </p:nvPr>
        </p:nvSpPr>
        <p:spPr>
          <a:xfrm>
            <a:off x="457200" y="1302689"/>
            <a:ext cx="8229600" cy="1143000"/>
          </a:xfrm>
        </p:spPr>
        <p:txBody>
          <a:bodyPr/>
          <a:lstStyle/>
          <a:p>
            <a:r>
              <a:rPr lang="en-GB" sz="3600" b="1" dirty="0"/>
              <a:t>CFSe Renewal: Route 2 </a:t>
            </a:r>
            <a:r>
              <a:rPr lang="en-GB" sz="3200" b="1" dirty="0"/>
              <a:t>– </a:t>
            </a:r>
            <a:br>
              <a:rPr lang="en-GB" sz="3200" b="1" dirty="0"/>
            </a:br>
            <a:r>
              <a:rPr lang="en-GB" sz="3200" b="1" dirty="0"/>
              <a:t>Where an LCP has left the setting</a:t>
            </a:r>
          </a:p>
        </p:txBody>
      </p:sp>
      <p:sp>
        <p:nvSpPr>
          <p:cNvPr id="3" name="Content Placeholder 2">
            <a:extLst>
              <a:ext uri="{FF2B5EF4-FFF2-40B4-BE49-F238E27FC236}">
                <a16:creationId xmlns:a16="http://schemas.microsoft.com/office/drawing/2014/main" id="{8CA80083-81E2-49F9-9E5D-68262E5D5BFE}"/>
              </a:ext>
            </a:extLst>
          </p:cNvPr>
          <p:cNvSpPr>
            <a:spLocks noGrp="1"/>
          </p:cNvSpPr>
          <p:nvPr>
            <p:ph idx="1"/>
          </p:nvPr>
        </p:nvSpPr>
        <p:spPr>
          <a:xfrm>
            <a:off x="457200" y="2589760"/>
            <a:ext cx="8229600" cy="3690105"/>
          </a:xfrm>
        </p:spPr>
        <p:txBody>
          <a:bodyPr/>
          <a:lstStyle/>
          <a:p>
            <a:r>
              <a:rPr lang="en-GB" sz="2800" dirty="0"/>
              <a:t>Where a setting has lost </a:t>
            </a:r>
            <a:r>
              <a:rPr lang="en-US" sz="2800" dirty="0">
                <a:effectLst/>
                <a:ea typeface="Calibri" panose="020F0502020204030204" pitchFamily="34" charset="0"/>
              </a:rPr>
              <a:t>a Lead Communication Practitioner (LCP</a:t>
            </a:r>
            <a:r>
              <a:rPr lang="en-US" sz="2800" dirty="0">
                <a:ea typeface="Calibri" panose="020F0502020204030204" pitchFamily="34" charset="0"/>
              </a:rPr>
              <a:t>)</a:t>
            </a:r>
            <a:r>
              <a:rPr lang="en-US" sz="2800" dirty="0">
                <a:effectLst/>
                <a:ea typeface="Calibri" panose="020F0502020204030204" pitchFamily="34" charset="0"/>
              </a:rPr>
              <a:t> since they last achieved </a:t>
            </a:r>
            <a:r>
              <a:rPr lang="en-US" sz="2800" dirty="0" err="1">
                <a:effectLst/>
                <a:ea typeface="Calibri" panose="020F0502020204030204" pitchFamily="34" charset="0"/>
              </a:rPr>
              <a:t>CFSe</a:t>
            </a:r>
            <a:endParaRPr lang="en-US" sz="2800" dirty="0">
              <a:effectLst/>
              <a:ea typeface="Calibri" panose="020F0502020204030204" pitchFamily="34" charset="0"/>
            </a:endParaRPr>
          </a:p>
          <a:p>
            <a:r>
              <a:rPr lang="en-US" sz="2800" b="1" dirty="0">
                <a:solidFill>
                  <a:srgbClr val="FFC000"/>
                </a:solidFill>
              </a:rPr>
              <a:t>They will need to train a </a:t>
            </a:r>
            <a:r>
              <a:rPr lang="en-US" sz="2800" b="1" u="sng" dirty="0">
                <a:solidFill>
                  <a:srgbClr val="FFC000"/>
                </a:solidFill>
              </a:rPr>
              <a:t>new, replacement LCP</a:t>
            </a:r>
            <a:r>
              <a:rPr lang="en-US" sz="2800" b="1" dirty="0">
                <a:solidFill>
                  <a:srgbClr val="FFC000"/>
                </a:solidFill>
              </a:rPr>
              <a:t> to Level 4</a:t>
            </a:r>
          </a:p>
          <a:p>
            <a:r>
              <a:rPr lang="en-GB" sz="2800" dirty="0"/>
              <a:t>You will need an </a:t>
            </a:r>
            <a:r>
              <a:rPr lang="en-GB" sz="2800" dirty="0" err="1"/>
              <a:t>Elklan</a:t>
            </a:r>
            <a:r>
              <a:rPr lang="en-GB" sz="2800" dirty="0"/>
              <a:t> Tutor – contact </a:t>
            </a:r>
            <a:r>
              <a:rPr lang="en-GB" sz="2800" dirty="0" err="1"/>
              <a:t>Elklan</a:t>
            </a:r>
            <a:r>
              <a:rPr lang="en-GB" sz="2800" dirty="0"/>
              <a:t> if you need us to source a tutor for you</a:t>
            </a:r>
          </a:p>
          <a:p>
            <a:pPr marL="0" indent="0">
              <a:buNone/>
            </a:pPr>
            <a:endParaRPr lang="en-US" sz="2800" dirty="0">
              <a:effectLst/>
              <a:ea typeface="Calibri" panose="020F0502020204030204" pitchFamily="34" charset="0"/>
            </a:endParaRPr>
          </a:p>
          <a:p>
            <a:endParaRPr lang="en-GB" dirty="0"/>
          </a:p>
          <a:p>
            <a:endParaRPr lang="en-GB" dirty="0"/>
          </a:p>
        </p:txBody>
      </p:sp>
      <p:sp>
        <p:nvSpPr>
          <p:cNvPr id="4" name="Slide Number Placeholder 3">
            <a:extLst>
              <a:ext uri="{FF2B5EF4-FFF2-40B4-BE49-F238E27FC236}">
                <a16:creationId xmlns:a16="http://schemas.microsoft.com/office/drawing/2014/main" id="{978FBE2D-275A-4CB8-A241-F78CC5DC91B0}"/>
              </a:ext>
            </a:extLst>
          </p:cNvPr>
          <p:cNvSpPr>
            <a:spLocks noGrp="1"/>
          </p:cNvSpPr>
          <p:nvPr>
            <p:ph type="sldNum" sz="quarter" idx="12"/>
          </p:nvPr>
        </p:nvSpPr>
        <p:spPr/>
        <p:txBody>
          <a:bodyPr/>
          <a:lstStyle/>
          <a:p>
            <a:pPr>
              <a:defRPr/>
            </a:pPr>
            <a:fld id="{C24D71E1-CBB6-9944-9FBC-4C69C169FCA3}" type="slidenum">
              <a:rPr lang="en-US" smtClean="0"/>
              <a:pPr>
                <a:defRPr/>
              </a:pPr>
              <a:t>13</a:t>
            </a:fld>
            <a:endParaRPr lang="en-US"/>
          </a:p>
        </p:txBody>
      </p:sp>
    </p:spTree>
    <p:extLst>
      <p:ext uri="{BB962C8B-B14F-4D97-AF65-F5344CB8AC3E}">
        <p14:creationId xmlns:p14="http://schemas.microsoft.com/office/powerpoint/2010/main" val="279165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a:xfrm>
            <a:off x="457200" y="1059601"/>
            <a:ext cx="8229600" cy="1143000"/>
          </a:xfrm>
        </p:spPr>
        <p:txBody>
          <a:bodyPr/>
          <a:lstStyle/>
          <a:p>
            <a:r>
              <a:rPr lang="en-GB" sz="3200" b="1" dirty="0"/>
              <a:t>Renewal Process </a:t>
            </a:r>
            <a:br>
              <a:rPr lang="en-GB" sz="3200" b="1" dirty="0"/>
            </a:br>
            <a:r>
              <a:rPr lang="en-GB" sz="3200" b="1" dirty="0"/>
              <a:t>(where an LCP has left the setting)</a:t>
            </a:r>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a:xfrm>
            <a:off x="457200" y="2202601"/>
            <a:ext cx="8469086" cy="4259766"/>
          </a:xfrm>
        </p:spPr>
        <p:txBody>
          <a:bodyPr/>
          <a:lstStyle/>
          <a:p>
            <a:r>
              <a:rPr lang="en-US" sz="2800" dirty="0">
                <a:effectLst/>
                <a:ea typeface="Calibri" panose="020F0502020204030204" pitchFamily="34" charset="0"/>
              </a:rPr>
              <a:t>Your new LCP </a:t>
            </a:r>
            <a:r>
              <a:rPr lang="en-US" sz="2800" b="1" dirty="0">
                <a:effectLst/>
                <a:ea typeface="Calibri" panose="020F0502020204030204" pitchFamily="34" charset="0"/>
              </a:rPr>
              <a:t>MUST</a:t>
            </a:r>
            <a:r>
              <a:rPr lang="en-US" sz="2800" dirty="0">
                <a:effectLst/>
                <a:ea typeface="Calibri" panose="020F0502020204030204" pitchFamily="34" charset="0"/>
              </a:rPr>
              <a:t> have completed a corresponding Level 3 course or accessed e-learning sessions and Knowledge Quizzes </a:t>
            </a:r>
            <a:r>
              <a:rPr lang="en-US" sz="2800" b="1" dirty="0">
                <a:effectLst/>
                <a:ea typeface="Calibri" panose="020F0502020204030204" pitchFamily="34" charset="0"/>
              </a:rPr>
              <a:t>prior to</a:t>
            </a:r>
            <a:r>
              <a:rPr lang="en-US" sz="2800" dirty="0">
                <a:effectLst/>
                <a:ea typeface="Calibri" panose="020F0502020204030204" pitchFamily="34" charset="0"/>
              </a:rPr>
              <a:t> </a:t>
            </a:r>
            <a:r>
              <a:rPr lang="en-US" sz="2800" b="1" dirty="0">
                <a:ea typeface="Calibri" panose="020F0502020204030204" pitchFamily="34" charset="0"/>
              </a:rPr>
              <a:t>starting</a:t>
            </a:r>
            <a:r>
              <a:rPr lang="en-US" sz="2800" dirty="0">
                <a:ea typeface="Calibri" panose="020F0502020204030204" pitchFamily="34" charset="0"/>
              </a:rPr>
              <a:t> </a:t>
            </a:r>
            <a:r>
              <a:rPr lang="en-US" sz="2800" dirty="0" err="1">
                <a:effectLst/>
                <a:ea typeface="Calibri" panose="020F0502020204030204" pitchFamily="34" charset="0"/>
              </a:rPr>
              <a:t>CFSe</a:t>
            </a:r>
            <a:r>
              <a:rPr lang="en-US" sz="2800" dirty="0">
                <a:effectLst/>
                <a:ea typeface="Calibri" panose="020F0502020204030204" pitchFamily="34" charset="0"/>
              </a:rPr>
              <a:t> </a:t>
            </a:r>
            <a:r>
              <a:rPr lang="en-US" sz="2800" dirty="0">
                <a:ea typeface="Calibri" panose="020F0502020204030204" pitchFamily="34" charset="0"/>
              </a:rPr>
              <a:t>R</a:t>
            </a:r>
            <a:r>
              <a:rPr lang="en-US" sz="2800" dirty="0">
                <a:effectLst/>
                <a:ea typeface="Calibri" panose="020F0502020204030204" pitchFamily="34" charset="0"/>
              </a:rPr>
              <a:t>enewal</a:t>
            </a:r>
          </a:p>
          <a:p>
            <a:r>
              <a:rPr lang="en-US" sz="2800" dirty="0">
                <a:solidFill>
                  <a:srgbClr val="FFC000"/>
                </a:solidFill>
              </a:rPr>
              <a:t>New LCPs who accessed Level 3 training </a:t>
            </a:r>
            <a:r>
              <a:rPr lang="en-US" sz="2800" b="1" dirty="0">
                <a:solidFill>
                  <a:srgbClr val="FFC000"/>
                </a:solidFill>
              </a:rPr>
              <a:t>more</a:t>
            </a:r>
            <a:r>
              <a:rPr lang="en-US" sz="2800" dirty="0">
                <a:solidFill>
                  <a:srgbClr val="FFC000"/>
                </a:solidFill>
              </a:rPr>
              <a:t> </a:t>
            </a:r>
            <a:r>
              <a:rPr lang="en-US" sz="2800" b="1" dirty="0">
                <a:solidFill>
                  <a:srgbClr val="FFC000"/>
                </a:solidFill>
              </a:rPr>
              <a:t>than 3 years ago </a:t>
            </a:r>
            <a:r>
              <a:rPr lang="en-US" sz="2800" dirty="0">
                <a:solidFill>
                  <a:srgbClr val="FFC000"/>
                </a:solidFill>
              </a:rPr>
              <a:t>need to complete Knowledge Quizzes prior to commencement. They may also need to complete non-accredited e-learning sessions</a:t>
            </a:r>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263840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a:xfrm>
            <a:off x="538655" y="1153488"/>
            <a:ext cx="8066690" cy="929623"/>
          </a:xfrm>
        </p:spPr>
        <p:txBody>
          <a:bodyPr/>
          <a:lstStyle/>
          <a:p>
            <a:r>
              <a:rPr lang="en-GB" sz="2800" b="1" dirty="0"/>
              <a:t>Renewal Process (where an LCP has left the setting)</a:t>
            </a:r>
            <a:endParaRPr lang="en-GB" sz="2800" dirty="0"/>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a:xfrm>
            <a:off x="457200" y="2088847"/>
            <a:ext cx="8229600" cy="3711457"/>
          </a:xfrm>
        </p:spPr>
        <p:txBody>
          <a:bodyPr/>
          <a:lstStyle/>
          <a:p>
            <a:r>
              <a:rPr lang="en-GB" sz="2400" dirty="0"/>
              <a:t>Tutor</a:t>
            </a:r>
            <a:r>
              <a:rPr kumimoji="0" lang="en-GB"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 registers a </a:t>
            </a:r>
            <a:r>
              <a:rPr kumimoji="0" lang="en-GB" sz="2400" b="1"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CFSe Course </a:t>
            </a:r>
            <a:r>
              <a:rPr lang="en-GB" sz="2400" dirty="0"/>
              <a:t>on </a:t>
            </a:r>
            <a:r>
              <a:rPr lang="en-GB" sz="2400" dirty="0" err="1"/>
              <a:t>Elklan</a:t>
            </a:r>
            <a:r>
              <a:rPr lang="en-GB" sz="2400" dirty="0"/>
              <a:t> Course Tracker. </a:t>
            </a:r>
            <a:r>
              <a:rPr lang="en-GB" sz="2400" b="1" dirty="0"/>
              <a:t>All</a:t>
            </a:r>
            <a:r>
              <a:rPr lang="en-GB" sz="2400" dirty="0"/>
              <a:t> LCPs (new and existing) register on it. Only the </a:t>
            </a:r>
            <a:r>
              <a:rPr lang="en-GB" sz="2400" b="1" dirty="0"/>
              <a:t>new LCP </a:t>
            </a:r>
            <a:r>
              <a:rPr lang="en-GB" sz="2400" dirty="0"/>
              <a:t>completes a Learning Log</a:t>
            </a:r>
          </a:p>
          <a:p>
            <a:r>
              <a:rPr lang="en-GB" sz="2400" dirty="0">
                <a:solidFill>
                  <a:srgbClr val="FFC000"/>
                </a:solidFill>
              </a:rPr>
              <a:t>LCPs redeliver Communication Counts sessions to </a:t>
            </a:r>
            <a:r>
              <a:rPr lang="en-GB" sz="2400" b="1" dirty="0">
                <a:solidFill>
                  <a:srgbClr val="FFC000"/>
                </a:solidFill>
              </a:rPr>
              <a:t>all</a:t>
            </a:r>
            <a:r>
              <a:rPr lang="en-GB" sz="2400" dirty="0">
                <a:solidFill>
                  <a:srgbClr val="FFC000"/>
                </a:solidFill>
              </a:rPr>
              <a:t> staff, new and existing</a:t>
            </a:r>
          </a:p>
          <a:p>
            <a:r>
              <a:rPr lang="en-GB" sz="2400" dirty="0">
                <a:solidFill>
                  <a:srgbClr val="FFC000"/>
                </a:solidFill>
              </a:rPr>
              <a:t>Each Communication Counts session has associated Communication Counts Challenges and feedback questionnaires</a:t>
            </a:r>
          </a:p>
          <a:p>
            <a:r>
              <a:rPr lang="en-US" sz="2400" b="1" dirty="0"/>
              <a:t>ALL</a:t>
            </a:r>
            <a:r>
              <a:rPr lang="en-US" sz="2400" dirty="0"/>
              <a:t> staff (new and existing) complete </a:t>
            </a:r>
            <a:r>
              <a:rPr lang="en-US" sz="2400" b="1" dirty="0"/>
              <a:t>ALL </a:t>
            </a:r>
            <a:r>
              <a:rPr lang="en-US" sz="2400" dirty="0"/>
              <a:t>feedback questionnaires</a:t>
            </a:r>
            <a:endParaRPr lang="en-GB" sz="2400" dirty="0"/>
          </a:p>
          <a:p>
            <a:endParaRPr kumimoji="0" lang="en-GB" sz="2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277542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4105-9A9D-4057-BF96-740B896B094B}"/>
              </a:ext>
            </a:extLst>
          </p:cNvPr>
          <p:cNvSpPr>
            <a:spLocks noGrp="1"/>
          </p:cNvSpPr>
          <p:nvPr>
            <p:ph type="title"/>
          </p:nvPr>
        </p:nvSpPr>
        <p:spPr>
          <a:xfrm>
            <a:off x="952130" y="941194"/>
            <a:ext cx="7239740" cy="1143000"/>
          </a:xfrm>
        </p:spPr>
        <p:txBody>
          <a:bodyPr/>
          <a:lstStyle/>
          <a:p>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Communication Counts Challenge Questionnaires</a:t>
            </a:r>
            <a:endParaRPr lang="en-GB" sz="2600" dirty="0"/>
          </a:p>
        </p:txBody>
      </p:sp>
      <p:sp>
        <p:nvSpPr>
          <p:cNvPr id="3" name="Content Placeholder 2">
            <a:extLst>
              <a:ext uri="{FF2B5EF4-FFF2-40B4-BE49-F238E27FC236}">
                <a16:creationId xmlns:a16="http://schemas.microsoft.com/office/drawing/2014/main" id="{98CCF215-6DFF-4E21-AA4A-2042EB0D9F4C}"/>
              </a:ext>
            </a:extLst>
          </p:cNvPr>
          <p:cNvSpPr>
            <a:spLocks noGrp="1"/>
          </p:cNvSpPr>
          <p:nvPr>
            <p:ph idx="1"/>
          </p:nvPr>
        </p:nvSpPr>
        <p:spPr>
          <a:xfrm>
            <a:off x="457200" y="1512694"/>
            <a:ext cx="8229600" cy="4289664"/>
          </a:xfrm>
        </p:spPr>
        <p:txBody>
          <a:bodyPr/>
          <a:lstStyle/>
          <a:p>
            <a:pPr marL="0" indent="0">
              <a:buNone/>
            </a:pPr>
            <a:endParaRPr lang="en-GB" sz="2600" dirty="0"/>
          </a:p>
          <a:p>
            <a:r>
              <a:rPr kumimoji="0" lang="en-GB" sz="20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Accessible to LCPs and Tutors through the </a:t>
            </a:r>
            <a:r>
              <a:rPr kumimoji="0" lang="en-GB" sz="20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CFSe Setting Area</a:t>
            </a:r>
            <a:r>
              <a:rPr kumimoji="0" lang="en-GB" sz="200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ＭＳ Ｐゴシック" charset="0"/>
                <a:cs typeface="Arial" panose="020B0604020202020204" pitchFamily="34" charset="0"/>
              </a:rPr>
              <a:t>, which is </a:t>
            </a:r>
            <a:r>
              <a:rPr lang="en-GB" sz="2000" dirty="0">
                <a:solidFill>
                  <a:schemeClr val="tx1">
                    <a:lumMod val="85000"/>
                    <a:lumOff val="15000"/>
                  </a:schemeClr>
                </a:solidFill>
              </a:rPr>
              <a:t>created when LCPs register on a CFSe course</a:t>
            </a:r>
          </a:p>
          <a:p>
            <a:r>
              <a:rPr lang="en-GB" sz="2000" b="1" dirty="0">
                <a:solidFill>
                  <a:srgbClr val="FFC000"/>
                </a:solidFill>
              </a:rPr>
              <a:t>Notes for LCPs </a:t>
            </a:r>
            <a:r>
              <a:rPr lang="en-GB" sz="2000" dirty="0">
                <a:solidFill>
                  <a:srgbClr val="FFC000"/>
                </a:solidFill>
              </a:rPr>
              <a:t>on how to access the CFSe Setting Area and use the questionnaires can be found by clicking on the CFSe icon under ‘My Courses’. This icon will differ according to the type of award being completed</a:t>
            </a:r>
          </a:p>
          <a:p>
            <a:r>
              <a:rPr lang="en-GB" sz="2000" dirty="0">
                <a:solidFill>
                  <a:schemeClr val="tx1">
                    <a:lumMod val="85000"/>
                    <a:lumOff val="15000"/>
                  </a:schemeClr>
                </a:solidFill>
              </a:rPr>
              <a:t>LCPs are asked to input information about their setting, including updated staff numbers. The system will use this to calculate how many responses it expects to the different questionnaires</a:t>
            </a:r>
          </a:p>
          <a:p>
            <a:r>
              <a:rPr lang="en-GB" sz="2000" dirty="0">
                <a:solidFill>
                  <a:srgbClr val="FFC000"/>
                </a:solidFill>
              </a:rPr>
              <a:t>LCPs </a:t>
            </a:r>
            <a:r>
              <a:rPr lang="en-GB" sz="2000" b="1" dirty="0">
                <a:solidFill>
                  <a:srgbClr val="FFC000"/>
                </a:solidFill>
              </a:rPr>
              <a:t>do not </a:t>
            </a:r>
            <a:r>
              <a:rPr lang="en-GB" sz="2000" dirty="0">
                <a:solidFill>
                  <a:srgbClr val="FFC000"/>
                </a:solidFill>
              </a:rPr>
              <a:t>have to manually enter the names of staff members – this information will be automatically populated when staff submit questionnaire responses</a:t>
            </a:r>
          </a:p>
        </p:txBody>
      </p:sp>
      <p:sp>
        <p:nvSpPr>
          <p:cNvPr id="4" name="Slide Number Placeholder 3">
            <a:extLst>
              <a:ext uri="{FF2B5EF4-FFF2-40B4-BE49-F238E27FC236}">
                <a16:creationId xmlns:a16="http://schemas.microsoft.com/office/drawing/2014/main" id="{BCC76470-E82C-4943-9B74-8A4DA27B8B90}"/>
              </a:ext>
            </a:extLst>
          </p:cNvPr>
          <p:cNvSpPr>
            <a:spLocks noGrp="1"/>
          </p:cNvSpPr>
          <p:nvPr>
            <p:ph type="sldNum" sz="quarter" idx="12"/>
          </p:nvPr>
        </p:nvSpPr>
        <p:spPr/>
        <p:txBody>
          <a:bodyPr/>
          <a:lstStyle/>
          <a:p>
            <a:pPr>
              <a:defRPr/>
            </a:pPr>
            <a:fld id="{C24D71E1-CBB6-9944-9FBC-4C69C169FCA3}" type="slidenum">
              <a:rPr lang="en-US" smtClean="0"/>
              <a:pPr>
                <a:defRPr/>
              </a:pPr>
              <a:t>16</a:t>
            </a:fld>
            <a:endParaRPr lang="en-US" dirty="0"/>
          </a:p>
        </p:txBody>
      </p:sp>
    </p:spTree>
    <p:extLst>
      <p:ext uri="{BB962C8B-B14F-4D97-AF65-F5344CB8AC3E}">
        <p14:creationId xmlns:p14="http://schemas.microsoft.com/office/powerpoint/2010/main" val="35086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7186-04B0-4A67-8DED-580580C9B06A}"/>
              </a:ext>
            </a:extLst>
          </p:cNvPr>
          <p:cNvSpPr>
            <a:spLocks noGrp="1"/>
          </p:cNvSpPr>
          <p:nvPr>
            <p:ph type="title"/>
          </p:nvPr>
        </p:nvSpPr>
        <p:spPr>
          <a:xfrm>
            <a:off x="457200" y="853333"/>
            <a:ext cx="8229600" cy="1143000"/>
          </a:xfrm>
        </p:spPr>
        <p:txBody>
          <a:bodyPr/>
          <a:lstStyle/>
          <a:p>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Renewal (w</a:t>
            </a:r>
            <a:r>
              <a:rPr lang="en-GB" sz="2800" b="1" dirty="0"/>
              <a:t>here an LCP has left the setting)</a:t>
            </a:r>
            <a:endParaRPr lang="en-GB" sz="2800" dirty="0">
              <a:solidFill>
                <a:srgbClr val="FF0000"/>
              </a:solidFill>
            </a:endParaRPr>
          </a:p>
        </p:txBody>
      </p:sp>
      <p:sp>
        <p:nvSpPr>
          <p:cNvPr id="3" name="Content Placeholder 2">
            <a:extLst>
              <a:ext uri="{FF2B5EF4-FFF2-40B4-BE49-F238E27FC236}">
                <a16:creationId xmlns:a16="http://schemas.microsoft.com/office/drawing/2014/main" id="{FF7AA5B2-17FC-46CD-AF17-286D34298FD8}"/>
              </a:ext>
            </a:extLst>
          </p:cNvPr>
          <p:cNvSpPr>
            <a:spLocks noGrp="1"/>
          </p:cNvSpPr>
          <p:nvPr>
            <p:ph idx="1"/>
          </p:nvPr>
        </p:nvSpPr>
        <p:spPr>
          <a:xfrm>
            <a:off x="457200" y="1792624"/>
            <a:ext cx="8229600" cy="4354086"/>
          </a:xfrm>
        </p:spPr>
        <p:txBody>
          <a:bodyPr/>
          <a:lstStyle/>
          <a:p>
            <a:r>
              <a:rPr lang="en-US" sz="2300" dirty="0">
                <a:solidFill>
                  <a:schemeClr val="tx1">
                    <a:lumMod val="85000"/>
                    <a:lumOff val="15000"/>
                  </a:schemeClr>
                </a:solidFill>
                <a:ea typeface="Calibri" panose="020F0502020204030204" pitchFamily="34" charset="0"/>
              </a:rPr>
              <a:t>The </a:t>
            </a:r>
            <a:r>
              <a:rPr lang="en-US" sz="2300" b="1" dirty="0">
                <a:solidFill>
                  <a:schemeClr val="tx1">
                    <a:lumMod val="85000"/>
                    <a:lumOff val="15000"/>
                  </a:schemeClr>
                </a:solidFill>
                <a:ea typeface="Calibri" panose="020F0502020204030204" pitchFamily="34" charset="0"/>
              </a:rPr>
              <a:t>new LCP</a:t>
            </a:r>
            <a:r>
              <a:rPr lang="en-US" sz="2300" dirty="0">
                <a:solidFill>
                  <a:schemeClr val="tx1">
                    <a:lumMod val="85000"/>
                    <a:lumOff val="15000"/>
                  </a:schemeClr>
                </a:solidFill>
                <a:ea typeface="Calibri" panose="020F0502020204030204" pitchFamily="34" charset="0"/>
              </a:rPr>
              <a:t> completes a Level 4 Learning Log to report on the impacts of the training, taking information from the feedback questionnaires and their own observations</a:t>
            </a:r>
          </a:p>
          <a:p>
            <a:r>
              <a:rPr lang="en-US" sz="2300" dirty="0">
                <a:solidFill>
                  <a:srgbClr val="FFC000"/>
                </a:solidFill>
              </a:rPr>
              <a:t>LCPs</a:t>
            </a:r>
            <a:r>
              <a:rPr lang="en-US" sz="2300" b="1" dirty="0">
                <a:solidFill>
                  <a:srgbClr val="FFC000"/>
                </a:solidFill>
              </a:rPr>
              <a:t> </a:t>
            </a:r>
            <a:r>
              <a:rPr lang="en-US" sz="2300" dirty="0">
                <a:solidFill>
                  <a:srgbClr val="FFC000"/>
                </a:solidFill>
              </a:rPr>
              <a:t>who have </a:t>
            </a:r>
            <a:r>
              <a:rPr lang="en-US" sz="2300" b="1" dirty="0">
                <a:solidFill>
                  <a:srgbClr val="FFC000"/>
                </a:solidFill>
              </a:rPr>
              <a:t>already achieved </a:t>
            </a:r>
            <a:r>
              <a:rPr lang="en-US" sz="2300" dirty="0">
                <a:solidFill>
                  <a:srgbClr val="FFC000"/>
                </a:solidFill>
              </a:rPr>
              <a:t>Level 4 accreditation do </a:t>
            </a:r>
            <a:r>
              <a:rPr lang="en-US" sz="2300" b="1" u="sng" dirty="0">
                <a:solidFill>
                  <a:srgbClr val="FFC000"/>
                </a:solidFill>
              </a:rPr>
              <a:t>NOT</a:t>
            </a:r>
            <a:r>
              <a:rPr lang="en-US" sz="2300" u="sng" dirty="0">
                <a:solidFill>
                  <a:srgbClr val="FFC000"/>
                </a:solidFill>
              </a:rPr>
              <a:t> </a:t>
            </a:r>
            <a:r>
              <a:rPr lang="en-US" sz="2300" dirty="0">
                <a:solidFill>
                  <a:srgbClr val="FFC000"/>
                </a:solidFill>
              </a:rPr>
              <a:t>complete another e-log. They can support the new LCP with delivery of Communication Counts</a:t>
            </a:r>
          </a:p>
          <a:p>
            <a:r>
              <a:rPr lang="en-US" sz="2300" b="1" dirty="0">
                <a:solidFill>
                  <a:schemeClr val="tx1">
                    <a:lumMod val="85000"/>
                    <a:lumOff val="15000"/>
                  </a:schemeClr>
                </a:solidFill>
              </a:rPr>
              <a:t>New LCPs </a:t>
            </a:r>
            <a:r>
              <a:rPr lang="en-US" sz="2300" dirty="0">
                <a:solidFill>
                  <a:schemeClr val="tx1">
                    <a:lumMod val="85000"/>
                    <a:lumOff val="15000"/>
                  </a:schemeClr>
                </a:solidFill>
              </a:rPr>
              <a:t>will attend 4 x seminars with an </a:t>
            </a:r>
            <a:r>
              <a:rPr lang="en-US" sz="2300" dirty="0" err="1">
                <a:solidFill>
                  <a:schemeClr val="tx1">
                    <a:lumMod val="85000"/>
                    <a:lumOff val="15000"/>
                  </a:schemeClr>
                </a:solidFill>
              </a:rPr>
              <a:t>Elklan</a:t>
            </a:r>
            <a:r>
              <a:rPr lang="en-US" sz="2300" dirty="0">
                <a:solidFill>
                  <a:schemeClr val="tx1">
                    <a:lumMod val="85000"/>
                    <a:lumOff val="15000"/>
                  </a:schemeClr>
                </a:solidFill>
              </a:rPr>
              <a:t> tutor (3 if EY). Existing LCPs may find it useful to attend also</a:t>
            </a:r>
          </a:p>
          <a:p>
            <a:r>
              <a:rPr lang="en-US" sz="2300" dirty="0">
                <a:solidFill>
                  <a:srgbClr val="FFC000"/>
                </a:solidFill>
              </a:rPr>
              <a:t>A </a:t>
            </a:r>
            <a:r>
              <a:rPr lang="en-US" sz="2300" b="1" dirty="0">
                <a:solidFill>
                  <a:srgbClr val="FFC000"/>
                </a:solidFill>
              </a:rPr>
              <a:t>new audit visit </a:t>
            </a:r>
            <a:r>
              <a:rPr lang="en-US" sz="2300" dirty="0">
                <a:solidFill>
                  <a:srgbClr val="FFC000"/>
                </a:solidFill>
              </a:rPr>
              <a:t>is carried out </a:t>
            </a:r>
            <a:r>
              <a:rPr lang="en-GB" sz="2300" dirty="0">
                <a:solidFill>
                  <a:srgbClr val="FFC000"/>
                </a:solidFill>
              </a:rPr>
              <a:t>by the </a:t>
            </a:r>
            <a:r>
              <a:rPr lang="en-GB" sz="2300" dirty="0" err="1">
                <a:solidFill>
                  <a:srgbClr val="FFC000"/>
                </a:solidFill>
              </a:rPr>
              <a:t>Elklan</a:t>
            </a:r>
            <a:r>
              <a:rPr lang="en-GB" sz="2300" dirty="0">
                <a:solidFill>
                  <a:srgbClr val="FFC000"/>
                </a:solidFill>
              </a:rPr>
              <a:t> Tutor or partner CFSe setting. An external audit visit may be required</a:t>
            </a:r>
          </a:p>
          <a:p>
            <a:endParaRPr lang="en-US" sz="2800" dirty="0"/>
          </a:p>
          <a:p>
            <a:endParaRPr lang="en-US" sz="3200" dirty="0">
              <a:effectLst/>
              <a:latin typeface="Arial" panose="020B060402020202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860973F-97D4-4857-9278-E5A78B34D22A}"/>
              </a:ext>
            </a:extLst>
          </p:cNvPr>
          <p:cNvSpPr>
            <a:spLocks noGrp="1"/>
          </p:cNvSpPr>
          <p:nvPr>
            <p:ph type="sldNum" sz="quarter" idx="12"/>
          </p:nvPr>
        </p:nvSpPr>
        <p:spPr/>
        <p:txBody>
          <a:bodyPr/>
          <a:lstStyle/>
          <a:p>
            <a:pPr>
              <a:defRPr/>
            </a:pPr>
            <a:fld id="{C24D71E1-CBB6-9944-9FBC-4C69C169FCA3}" type="slidenum">
              <a:rPr lang="en-US" smtClean="0"/>
              <a:pPr>
                <a:defRPr/>
              </a:pPr>
              <a:t>17</a:t>
            </a:fld>
            <a:endParaRPr lang="en-US"/>
          </a:p>
        </p:txBody>
      </p:sp>
    </p:spTree>
    <p:extLst>
      <p:ext uri="{BB962C8B-B14F-4D97-AF65-F5344CB8AC3E}">
        <p14:creationId xmlns:p14="http://schemas.microsoft.com/office/powerpoint/2010/main" val="193507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a:xfrm>
            <a:off x="457200" y="961874"/>
            <a:ext cx="8229600" cy="1143000"/>
          </a:xfrm>
        </p:spPr>
        <p:txBody>
          <a:bodyPr/>
          <a:lstStyle/>
          <a:p>
            <a:r>
              <a:rPr lang="en-GB" sz="3200" b="1" dirty="0"/>
              <a:t>CFSe Re-Accreditation</a:t>
            </a:r>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a:xfrm>
            <a:off x="457200" y="1890210"/>
            <a:ext cx="8229600" cy="4583151"/>
          </a:xfrm>
        </p:spPr>
        <p:txBody>
          <a:bodyPr/>
          <a:lstStyle/>
          <a:p>
            <a:r>
              <a:rPr lang="en-US" sz="2800" dirty="0">
                <a:effectLst/>
                <a:ea typeface="Calibri" panose="020F0502020204030204" pitchFamily="34" charset="0"/>
              </a:rPr>
              <a:t>Your tutor will contact </a:t>
            </a:r>
            <a:r>
              <a:rPr lang="en-US" sz="2800" dirty="0" err="1">
                <a:effectLst/>
                <a:ea typeface="Calibri" panose="020F0502020204030204" pitchFamily="34" charset="0"/>
              </a:rPr>
              <a:t>Elklan</a:t>
            </a:r>
            <a:r>
              <a:rPr lang="en-US" sz="2800" dirty="0">
                <a:effectLst/>
                <a:ea typeface="Calibri" panose="020F0502020204030204" pitchFamily="34" charset="0"/>
              </a:rPr>
              <a:t> once all steps are complete on your </a:t>
            </a:r>
            <a:r>
              <a:rPr lang="en-US" sz="2800" dirty="0" err="1">
                <a:effectLst/>
                <a:ea typeface="Calibri" panose="020F0502020204030204" pitchFamily="34" charset="0"/>
              </a:rPr>
              <a:t>CFSe</a:t>
            </a:r>
            <a:r>
              <a:rPr lang="en-US" sz="2800" dirty="0">
                <a:effectLst/>
                <a:ea typeface="Calibri" panose="020F0502020204030204" pitchFamily="34" charset="0"/>
              </a:rPr>
              <a:t> Renewal or </a:t>
            </a:r>
            <a:r>
              <a:rPr lang="en-US" sz="2800" dirty="0" err="1">
                <a:effectLst/>
                <a:ea typeface="Calibri" panose="020F0502020204030204" pitchFamily="34" charset="0"/>
              </a:rPr>
              <a:t>CFSe</a:t>
            </a:r>
            <a:r>
              <a:rPr lang="en-US" sz="2800" dirty="0">
                <a:effectLst/>
                <a:ea typeface="Calibri" panose="020F0502020204030204" pitchFamily="34" charset="0"/>
              </a:rPr>
              <a:t> course</a:t>
            </a:r>
          </a:p>
          <a:p>
            <a:r>
              <a:rPr lang="en-US" sz="2800" dirty="0">
                <a:solidFill>
                  <a:srgbClr val="FFC000"/>
                </a:solidFill>
              </a:rPr>
              <a:t>CFSe Re-Accreditation will be awarded once the course is successfully verified, and will last for a further 3 years from date of award</a:t>
            </a:r>
          </a:p>
          <a:p>
            <a:r>
              <a:rPr lang="en-US" sz="2800" dirty="0">
                <a:effectLst/>
                <a:ea typeface="Calibri" panose="020F0502020204030204" pitchFamily="34" charset="0"/>
              </a:rPr>
              <a:t>You will receive a new CFSe setting certificate, updated CFSe logo for your website, and a window sticker for display</a:t>
            </a:r>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141738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6A4B-9C50-4E35-87A6-C2360A7E0E61}"/>
              </a:ext>
            </a:extLst>
          </p:cNvPr>
          <p:cNvSpPr>
            <a:spLocks noGrp="1"/>
          </p:cNvSpPr>
          <p:nvPr>
            <p:ph type="title"/>
          </p:nvPr>
        </p:nvSpPr>
        <p:spPr>
          <a:xfrm>
            <a:off x="457200" y="993358"/>
            <a:ext cx="8229600" cy="1143000"/>
          </a:xfrm>
        </p:spPr>
        <p:txBody>
          <a:bodyPr/>
          <a:lstStyle/>
          <a:p>
            <a:r>
              <a:rPr lang="en-GB" sz="3200" b="1" dirty="0"/>
              <a:t>CFSe Renewal Policy and Prices</a:t>
            </a:r>
          </a:p>
        </p:txBody>
      </p:sp>
      <p:sp>
        <p:nvSpPr>
          <p:cNvPr id="3" name="Content Placeholder 2">
            <a:extLst>
              <a:ext uri="{FF2B5EF4-FFF2-40B4-BE49-F238E27FC236}">
                <a16:creationId xmlns:a16="http://schemas.microsoft.com/office/drawing/2014/main" id="{BAC7BFB3-3F2D-4C65-8E8E-77F613C14518}"/>
              </a:ext>
            </a:extLst>
          </p:cNvPr>
          <p:cNvSpPr>
            <a:spLocks noGrp="1"/>
          </p:cNvSpPr>
          <p:nvPr>
            <p:ph idx="1"/>
          </p:nvPr>
        </p:nvSpPr>
        <p:spPr>
          <a:xfrm>
            <a:off x="457200" y="1949927"/>
            <a:ext cx="8229600" cy="3976859"/>
          </a:xfrm>
        </p:spPr>
        <p:txBody>
          <a:bodyPr/>
          <a:lstStyle/>
          <a:p>
            <a:r>
              <a:rPr lang="en-GB" sz="2800" dirty="0" err="1"/>
              <a:t>Elklan’s</a:t>
            </a:r>
            <a:r>
              <a:rPr lang="en-GB" sz="2800" dirty="0"/>
              <a:t> CFSe Renewal Policy and detailed Notes for LCPs provide more information about our updated renewal procedures</a:t>
            </a:r>
          </a:p>
          <a:p>
            <a:r>
              <a:rPr lang="en-GB" sz="2800" dirty="0">
                <a:solidFill>
                  <a:srgbClr val="FFC000"/>
                </a:solidFill>
              </a:rPr>
              <a:t>LCPs and Tutors can access these </a:t>
            </a:r>
            <a:r>
              <a:rPr lang="en-GB" sz="2800" b="1" dirty="0">
                <a:solidFill>
                  <a:srgbClr val="FFC000"/>
                </a:solidFill>
                <a:hlinkClick r:id="rId2">
                  <a:extLst>
                    <a:ext uri="{A12FA001-AC4F-418D-AE19-62706E023703}">
                      <ahyp:hlinkClr xmlns:ahyp="http://schemas.microsoft.com/office/drawing/2018/hyperlinkcolor" val="tx"/>
                    </a:ext>
                  </a:extLst>
                </a:hlinkClick>
              </a:rPr>
              <a:t>here</a:t>
            </a:r>
            <a:r>
              <a:rPr lang="en-GB" sz="2800" dirty="0">
                <a:solidFill>
                  <a:srgbClr val="FFC000"/>
                </a:solidFill>
              </a:rPr>
              <a:t>, as well as through their Learners’ and Tutors’ Areas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For </a:t>
            </a:r>
            <a:r>
              <a:rPr lang="en-GB" sz="2800" dirty="0">
                <a:solidFill>
                  <a:schemeClr val="tx1">
                    <a:lumMod val="75000"/>
                    <a:lumOff val="25000"/>
                  </a:schemeClr>
                </a:solidFill>
              </a:rPr>
              <a:t>an estimate of costs</a:t>
            </a:r>
            <a:r>
              <a:rPr kumimoji="0" lang="en-GB" sz="2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 including </a:t>
            </a:r>
            <a:r>
              <a:rPr kumimoji="0" lang="en-GB"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replacement LCP Manual/s </a:t>
            </a:r>
            <a:r>
              <a:rPr kumimoji="0" lang="en-GB" sz="2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and </a:t>
            </a:r>
            <a:r>
              <a:rPr kumimoji="0" lang="en-GB"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Setting Re-Accreditation Fees</a:t>
            </a:r>
            <a:r>
              <a:rPr kumimoji="0" lang="en-GB" sz="2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 </a:t>
            </a:r>
            <a:r>
              <a:rPr lang="en-GB" sz="2800" dirty="0">
                <a:solidFill>
                  <a:schemeClr val="tx1">
                    <a:lumMod val="75000"/>
                    <a:lumOff val="25000"/>
                  </a:schemeClr>
                </a:solidFill>
              </a:rPr>
              <a:t>please</a:t>
            </a:r>
            <a:r>
              <a:rPr kumimoji="0" lang="en-GB" sz="2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rPr>
              <a:t> complete our </a:t>
            </a:r>
            <a:r>
              <a:rPr kumimoji="0" lang="en-GB"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hlinkClick r:id="rId3">
                  <a:extLst>
                    <a:ext uri="{A12FA001-AC4F-418D-AE19-62706E023703}">
                      <ahyp:hlinkClr xmlns:ahyp="http://schemas.microsoft.com/office/drawing/2018/hyperlinkcolor" val="tx"/>
                    </a:ext>
                  </a:extLst>
                </a:hlinkClick>
              </a:rPr>
              <a:t>CFSe Renewal Enquiry form</a:t>
            </a:r>
            <a:endParaRPr kumimoji="0" lang="en-GB" sz="2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ＭＳ Ｐゴシック" charset="0"/>
              <a:cs typeface="Arial" panose="020B0604020202020204" pitchFamily="34" charset="0"/>
            </a:endParaRPr>
          </a:p>
          <a:p>
            <a:endParaRPr lang="en-GB" sz="28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0523B92F-97DC-45FB-9A0C-62AED81CEA1D}"/>
              </a:ext>
            </a:extLst>
          </p:cNvPr>
          <p:cNvSpPr>
            <a:spLocks noGrp="1"/>
          </p:cNvSpPr>
          <p:nvPr>
            <p:ph type="sldNum" sz="quarter" idx="12"/>
          </p:nvPr>
        </p:nvSpPr>
        <p:spPr/>
        <p:txBody>
          <a:bodyPr/>
          <a:lstStyle/>
          <a:p>
            <a:pPr>
              <a:defRPr/>
            </a:pPr>
            <a:fld id="{C24D71E1-CBB6-9944-9FBC-4C69C169FCA3}" type="slidenum">
              <a:rPr lang="en-US" smtClean="0"/>
              <a:pPr>
                <a:defRPr/>
              </a:pPr>
              <a:t>19</a:t>
            </a:fld>
            <a:endParaRPr lang="en-US"/>
          </a:p>
        </p:txBody>
      </p:sp>
    </p:spTree>
    <p:extLst>
      <p:ext uri="{BB962C8B-B14F-4D97-AF65-F5344CB8AC3E}">
        <p14:creationId xmlns:p14="http://schemas.microsoft.com/office/powerpoint/2010/main" val="210191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F797-48FC-40C3-91F5-D07FEB13ADF0}"/>
              </a:ext>
            </a:extLst>
          </p:cNvPr>
          <p:cNvSpPr>
            <a:spLocks noGrp="1"/>
          </p:cNvSpPr>
          <p:nvPr>
            <p:ph type="ctrTitle"/>
          </p:nvPr>
        </p:nvSpPr>
        <p:spPr>
          <a:xfrm>
            <a:off x="390939" y="2057883"/>
            <a:ext cx="8362121" cy="1470025"/>
          </a:xfrm>
        </p:spPr>
        <p:txBody>
          <a:bodyPr/>
          <a:lstStyle/>
          <a:p>
            <a:r>
              <a:rPr lang="en-GB" b="1" dirty="0"/>
              <a:t>Renewal of </a:t>
            </a:r>
            <a:r>
              <a:rPr lang="en-GB" b="1" dirty="0" err="1"/>
              <a:t>Elklan</a:t>
            </a:r>
            <a:r>
              <a:rPr lang="en-GB" b="1" dirty="0"/>
              <a:t> Communication Friendly Setting (CFSe) Accreditation</a:t>
            </a:r>
          </a:p>
        </p:txBody>
      </p:sp>
      <p:sp>
        <p:nvSpPr>
          <p:cNvPr id="3" name="Subtitle 2">
            <a:extLst>
              <a:ext uri="{FF2B5EF4-FFF2-40B4-BE49-F238E27FC236}">
                <a16:creationId xmlns:a16="http://schemas.microsoft.com/office/drawing/2014/main" id="{548D5B76-6720-43F1-9129-81751471BC38}"/>
              </a:ext>
            </a:extLst>
          </p:cNvPr>
          <p:cNvSpPr>
            <a:spLocks noGrp="1"/>
          </p:cNvSpPr>
          <p:nvPr>
            <p:ph type="subTitle" idx="1"/>
          </p:nvPr>
        </p:nvSpPr>
        <p:spPr>
          <a:xfrm>
            <a:off x="1371599" y="4456043"/>
            <a:ext cx="6400800" cy="1752600"/>
          </a:xfrm>
        </p:spPr>
        <p:txBody>
          <a:bodyPr/>
          <a:lstStyle/>
          <a:p>
            <a:r>
              <a:rPr lang="en-GB" b="1" dirty="0"/>
              <a:t>An overview of the process</a:t>
            </a:r>
          </a:p>
        </p:txBody>
      </p:sp>
      <p:sp>
        <p:nvSpPr>
          <p:cNvPr id="4" name="Slide Number Placeholder 3">
            <a:extLst>
              <a:ext uri="{FF2B5EF4-FFF2-40B4-BE49-F238E27FC236}">
                <a16:creationId xmlns:a16="http://schemas.microsoft.com/office/drawing/2014/main" id="{2001E5B4-8EF9-4917-A0E3-71B9CEC293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2A650B-24DA-D141-99C5-355638008290}" type="slidenum">
              <a:rPr kumimoji="0" lang="en-US" sz="18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216276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C5A8-4A7D-4D11-A8AE-EF2ACE4F3244}"/>
              </a:ext>
            </a:extLst>
          </p:cNvPr>
          <p:cNvSpPr>
            <a:spLocks noGrp="1"/>
          </p:cNvSpPr>
          <p:nvPr>
            <p:ph type="title"/>
          </p:nvPr>
        </p:nvSpPr>
        <p:spPr>
          <a:xfrm>
            <a:off x="457200" y="1121890"/>
            <a:ext cx="8229600" cy="1143000"/>
          </a:xfrm>
        </p:spPr>
        <p:txBody>
          <a:bodyPr/>
          <a:lstStyle/>
          <a:p>
            <a:r>
              <a:rPr lang="en-GB" sz="3200" b="1" dirty="0"/>
              <a:t>Timeframes to complete CFSe Renewal</a:t>
            </a:r>
          </a:p>
        </p:txBody>
      </p:sp>
      <p:sp>
        <p:nvSpPr>
          <p:cNvPr id="3" name="Content Placeholder 2">
            <a:extLst>
              <a:ext uri="{FF2B5EF4-FFF2-40B4-BE49-F238E27FC236}">
                <a16:creationId xmlns:a16="http://schemas.microsoft.com/office/drawing/2014/main" id="{A92EA7AF-19DC-4AA2-8597-3CCD64138805}"/>
              </a:ext>
            </a:extLst>
          </p:cNvPr>
          <p:cNvSpPr>
            <a:spLocks noGrp="1"/>
          </p:cNvSpPr>
          <p:nvPr>
            <p:ph idx="1"/>
          </p:nvPr>
        </p:nvSpPr>
        <p:spPr>
          <a:xfrm>
            <a:off x="457200" y="2158358"/>
            <a:ext cx="8229600" cy="3711457"/>
          </a:xfrm>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GB" sz="2400" dirty="0"/>
              <a:t>Settings have </a:t>
            </a:r>
            <a:r>
              <a:rPr lang="en-GB" sz="2400" b="1" dirty="0"/>
              <a:t>up to two years </a:t>
            </a:r>
            <a:r>
              <a:rPr lang="en-GB" sz="2400" dirty="0"/>
              <a:t>from the expiry date of their last CFSe award to renew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GB" sz="2400" dirty="0">
                <a:solidFill>
                  <a:srgbClr val="FFC000"/>
                </a:solidFill>
              </a:rPr>
              <a:t>It is </a:t>
            </a:r>
            <a:r>
              <a:rPr lang="en-GB" sz="2400" b="1" dirty="0">
                <a:solidFill>
                  <a:srgbClr val="FFC000"/>
                </a:solidFill>
              </a:rPr>
              <a:t>BEST </a:t>
            </a:r>
            <a:r>
              <a:rPr lang="en-GB" sz="2400" dirty="0">
                <a:solidFill>
                  <a:srgbClr val="FFC000"/>
                </a:solidFill>
              </a:rPr>
              <a:t>done in </a:t>
            </a:r>
            <a:r>
              <a:rPr lang="en-GB" sz="2400" b="1" dirty="0">
                <a:solidFill>
                  <a:srgbClr val="FFC000"/>
                </a:solidFill>
              </a:rPr>
              <a:t>ONE </a:t>
            </a:r>
            <a:r>
              <a:rPr lang="en-GB" sz="2400" dirty="0">
                <a:solidFill>
                  <a:srgbClr val="FFC000"/>
                </a:solidFill>
              </a:rPr>
              <a:t>year</a:t>
            </a:r>
          </a:p>
          <a:p>
            <a:r>
              <a:rPr lang="en-US" sz="2400" dirty="0"/>
              <a:t>If </a:t>
            </a:r>
            <a:r>
              <a:rPr lang="en-US" sz="2400" b="1" dirty="0"/>
              <a:t>5 years or more </a:t>
            </a:r>
            <a:r>
              <a:rPr lang="en-US" sz="2400" dirty="0"/>
              <a:t>have passed since a setting last achieved </a:t>
            </a:r>
            <a:r>
              <a:rPr lang="en-US" sz="2400" dirty="0" err="1"/>
              <a:t>CFSe</a:t>
            </a:r>
            <a:r>
              <a:rPr lang="en-US" sz="2400" dirty="0"/>
              <a:t> status, existing LCPs will be required to access non-accredited e-learning sessions and complete Knowledge Quizzes to refresh their knowledge </a:t>
            </a:r>
            <a:r>
              <a:rPr lang="en-US" sz="2400" b="1" dirty="0"/>
              <a:t>before </a:t>
            </a:r>
            <a:r>
              <a:rPr lang="en-US" sz="2400" dirty="0"/>
              <a:t>commencement of the renewal course</a:t>
            </a:r>
            <a:endParaRPr lang="en-GB" sz="2400" dirty="0"/>
          </a:p>
        </p:txBody>
      </p:sp>
      <p:sp>
        <p:nvSpPr>
          <p:cNvPr id="4" name="Slide Number Placeholder 3">
            <a:extLst>
              <a:ext uri="{FF2B5EF4-FFF2-40B4-BE49-F238E27FC236}">
                <a16:creationId xmlns:a16="http://schemas.microsoft.com/office/drawing/2014/main" id="{73DBD01D-ABB4-4A42-AFB8-D3CC1F2DC747}"/>
              </a:ext>
            </a:extLst>
          </p:cNvPr>
          <p:cNvSpPr>
            <a:spLocks noGrp="1"/>
          </p:cNvSpPr>
          <p:nvPr>
            <p:ph type="sldNum" sz="quarter" idx="12"/>
          </p:nvPr>
        </p:nvSpPr>
        <p:spPr/>
        <p:txBody>
          <a:bodyPr/>
          <a:lstStyle/>
          <a:p>
            <a:pPr>
              <a:defRPr/>
            </a:pPr>
            <a:fld id="{C24D71E1-CBB6-9944-9FBC-4C69C169FCA3}" type="slidenum">
              <a:rPr lang="en-US" smtClean="0"/>
              <a:pPr>
                <a:defRPr/>
              </a:pPr>
              <a:t>20</a:t>
            </a:fld>
            <a:endParaRPr lang="en-US"/>
          </a:p>
        </p:txBody>
      </p:sp>
    </p:spTree>
    <p:extLst>
      <p:ext uri="{BB962C8B-B14F-4D97-AF65-F5344CB8AC3E}">
        <p14:creationId xmlns:p14="http://schemas.microsoft.com/office/powerpoint/2010/main" val="403861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4EC7-3438-4558-96D2-C5EE1588F139}"/>
              </a:ext>
            </a:extLst>
          </p:cNvPr>
          <p:cNvSpPr>
            <a:spLocks noGrp="1"/>
          </p:cNvSpPr>
          <p:nvPr>
            <p:ph type="title"/>
          </p:nvPr>
        </p:nvSpPr>
        <p:spPr>
          <a:xfrm>
            <a:off x="457200" y="844860"/>
            <a:ext cx="8229600" cy="1143000"/>
          </a:xfrm>
        </p:spPr>
        <p:txBody>
          <a:bodyPr/>
          <a:lstStyle/>
          <a:p>
            <a:r>
              <a:rPr lang="en-GB" sz="3200" b="1" dirty="0"/>
              <a:t>Time Commitment for Level 4 staff</a:t>
            </a:r>
          </a:p>
        </p:txBody>
      </p:sp>
      <p:sp>
        <p:nvSpPr>
          <p:cNvPr id="3" name="Content Placeholder 2">
            <a:extLst>
              <a:ext uri="{FF2B5EF4-FFF2-40B4-BE49-F238E27FC236}">
                <a16:creationId xmlns:a16="http://schemas.microsoft.com/office/drawing/2014/main" id="{E77B4A39-F084-489A-BCB1-65C1F3D8F9AC}"/>
              </a:ext>
            </a:extLst>
          </p:cNvPr>
          <p:cNvSpPr>
            <a:spLocks noGrp="1"/>
          </p:cNvSpPr>
          <p:nvPr>
            <p:ph idx="1"/>
          </p:nvPr>
        </p:nvSpPr>
        <p:spPr>
          <a:xfrm>
            <a:off x="457200" y="1706602"/>
            <a:ext cx="8229600" cy="3711457"/>
          </a:xfrm>
        </p:spPr>
        <p:txBody>
          <a:bodyPr/>
          <a:lstStyle/>
          <a:p>
            <a:pPr marL="0" indent="0" algn="ctr">
              <a:buNone/>
            </a:pPr>
            <a:r>
              <a:rPr lang="en-GB" sz="2800" b="1" dirty="0">
                <a:solidFill>
                  <a:schemeClr val="tx1">
                    <a:lumMod val="85000"/>
                    <a:lumOff val="15000"/>
                  </a:schemeClr>
                </a:solidFill>
              </a:rPr>
              <a:t>Settings that have </a:t>
            </a:r>
            <a:r>
              <a:rPr lang="en-GB" sz="2800" b="1" u="sng" dirty="0">
                <a:solidFill>
                  <a:schemeClr val="tx1">
                    <a:lumMod val="85000"/>
                    <a:lumOff val="15000"/>
                  </a:schemeClr>
                </a:solidFill>
              </a:rPr>
              <a:t>retained ALL original LCPs</a:t>
            </a:r>
          </a:p>
          <a:p>
            <a:pPr marL="0" indent="0">
              <a:buNone/>
            </a:pPr>
            <a:endParaRPr lang="en-GB" sz="800" dirty="0"/>
          </a:p>
          <a:p>
            <a:pPr>
              <a:buFont typeface="Arial" panose="020B0604020202020204" pitchFamily="34" charset="0"/>
              <a:buChar char="•"/>
            </a:pPr>
            <a:r>
              <a:rPr lang="en-GB" sz="2600" dirty="0"/>
              <a:t>Approx. </a:t>
            </a:r>
            <a:r>
              <a:rPr lang="en-GB" sz="2600" b="1" dirty="0"/>
              <a:t>8 hrs </a:t>
            </a:r>
            <a:r>
              <a:rPr lang="en-GB" sz="2600" dirty="0"/>
              <a:t>to prepare and re-deliver Communication Counts sessions and gather feedback</a:t>
            </a:r>
          </a:p>
          <a:p>
            <a:pPr>
              <a:buFont typeface="Arial" panose="020B0604020202020204" pitchFamily="34" charset="0"/>
              <a:buChar char="•"/>
            </a:pPr>
            <a:r>
              <a:rPr lang="en-GB" sz="2600" dirty="0">
                <a:solidFill>
                  <a:srgbClr val="FFC000"/>
                </a:solidFill>
              </a:rPr>
              <a:t>Approx. </a:t>
            </a:r>
            <a:r>
              <a:rPr lang="en-GB" sz="2600" b="1" dirty="0">
                <a:solidFill>
                  <a:srgbClr val="FFC000"/>
                </a:solidFill>
              </a:rPr>
              <a:t>4 hrs </a:t>
            </a:r>
            <a:r>
              <a:rPr lang="en-GB" sz="2600" dirty="0">
                <a:solidFill>
                  <a:srgbClr val="FFC000"/>
                </a:solidFill>
              </a:rPr>
              <a:t>to write up Summary Report</a:t>
            </a:r>
          </a:p>
          <a:p>
            <a:pPr>
              <a:buFont typeface="Arial" panose="020B0604020202020204" pitchFamily="34" charset="0"/>
              <a:buChar char="•"/>
            </a:pPr>
            <a:r>
              <a:rPr lang="en-GB" sz="2600" dirty="0"/>
              <a:t>Approx. </a:t>
            </a:r>
            <a:r>
              <a:rPr lang="en-GB" sz="2600" b="1" dirty="0"/>
              <a:t>3 hrs </a:t>
            </a:r>
            <a:r>
              <a:rPr lang="en-GB" sz="2600" dirty="0"/>
              <a:t>tutor support, inc. contact time at the start and guidance during the renewal</a:t>
            </a:r>
            <a:endParaRPr lang="en-GB" sz="2600" b="1" dirty="0"/>
          </a:p>
          <a:p>
            <a:pPr>
              <a:buFont typeface="Arial" panose="020B0604020202020204" pitchFamily="34" charset="0"/>
              <a:buChar char="•"/>
            </a:pPr>
            <a:r>
              <a:rPr lang="en-GB" sz="2600" dirty="0">
                <a:solidFill>
                  <a:srgbClr val="FFC000"/>
                </a:solidFill>
              </a:rPr>
              <a:t>Approx. </a:t>
            </a:r>
            <a:r>
              <a:rPr lang="en-GB" sz="2600" b="1" dirty="0">
                <a:solidFill>
                  <a:srgbClr val="FFC000"/>
                </a:solidFill>
              </a:rPr>
              <a:t>3 hrs </a:t>
            </a:r>
            <a:r>
              <a:rPr lang="en-GB" sz="2600" dirty="0">
                <a:solidFill>
                  <a:srgbClr val="FFC000"/>
                </a:solidFill>
              </a:rPr>
              <a:t>to prepare and carry out the final audit</a:t>
            </a:r>
          </a:p>
        </p:txBody>
      </p:sp>
      <p:sp>
        <p:nvSpPr>
          <p:cNvPr id="4" name="Slide Number Placeholder 3">
            <a:extLst>
              <a:ext uri="{FF2B5EF4-FFF2-40B4-BE49-F238E27FC236}">
                <a16:creationId xmlns:a16="http://schemas.microsoft.com/office/drawing/2014/main" id="{3D3D4CC3-4306-4FF6-A546-2C8E0B34F8E9}"/>
              </a:ext>
            </a:extLst>
          </p:cNvPr>
          <p:cNvSpPr>
            <a:spLocks noGrp="1"/>
          </p:cNvSpPr>
          <p:nvPr>
            <p:ph type="sldNum" sz="quarter" idx="12"/>
          </p:nvPr>
        </p:nvSpPr>
        <p:spPr/>
        <p:txBody>
          <a:bodyPr/>
          <a:lstStyle/>
          <a:p>
            <a:pPr>
              <a:defRPr/>
            </a:pPr>
            <a:fld id="{C24D71E1-CBB6-9944-9FBC-4C69C169FCA3}" type="slidenum">
              <a:rPr lang="en-US" smtClean="0"/>
              <a:pPr>
                <a:defRPr/>
              </a:pPr>
              <a:t>21</a:t>
            </a:fld>
            <a:endParaRPr lang="en-US"/>
          </a:p>
        </p:txBody>
      </p:sp>
    </p:spTree>
    <p:extLst>
      <p:ext uri="{BB962C8B-B14F-4D97-AF65-F5344CB8AC3E}">
        <p14:creationId xmlns:p14="http://schemas.microsoft.com/office/powerpoint/2010/main" val="1926164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4EC7-3438-4558-96D2-C5EE1588F139}"/>
              </a:ext>
            </a:extLst>
          </p:cNvPr>
          <p:cNvSpPr>
            <a:spLocks noGrp="1"/>
          </p:cNvSpPr>
          <p:nvPr>
            <p:ph type="title"/>
          </p:nvPr>
        </p:nvSpPr>
        <p:spPr>
          <a:xfrm>
            <a:off x="457200" y="856629"/>
            <a:ext cx="8229600" cy="1143000"/>
          </a:xfrm>
        </p:spPr>
        <p:txBody>
          <a:bodyPr/>
          <a:lstStyle/>
          <a:p>
            <a:r>
              <a:rPr lang="en-GB" sz="3200" b="1" dirty="0"/>
              <a:t>Time Commitment for Level 4 staff</a:t>
            </a:r>
          </a:p>
        </p:txBody>
      </p:sp>
      <p:sp>
        <p:nvSpPr>
          <p:cNvPr id="3" name="Content Placeholder 2">
            <a:extLst>
              <a:ext uri="{FF2B5EF4-FFF2-40B4-BE49-F238E27FC236}">
                <a16:creationId xmlns:a16="http://schemas.microsoft.com/office/drawing/2014/main" id="{E77B4A39-F084-489A-BCB1-65C1F3D8F9AC}"/>
              </a:ext>
            </a:extLst>
          </p:cNvPr>
          <p:cNvSpPr>
            <a:spLocks noGrp="1"/>
          </p:cNvSpPr>
          <p:nvPr>
            <p:ph idx="1"/>
          </p:nvPr>
        </p:nvSpPr>
        <p:spPr>
          <a:xfrm>
            <a:off x="457200" y="1635469"/>
            <a:ext cx="8229600" cy="4655068"/>
          </a:xfrm>
        </p:spPr>
        <p:txBody>
          <a:bodyPr/>
          <a:lstStyle/>
          <a:p>
            <a:pPr marL="0" indent="0" algn="ctr">
              <a:buNone/>
            </a:pPr>
            <a:r>
              <a:rPr lang="en-GB" sz="2800" b="1" dirty="0">
                <a:solidFill>
                  <a:schemeClr val="tx1"/>
                </a:solidFill>
              </a:rPr>
              <a:t>Settings that have lost an LCP and need to train a </a:t>
            </a:r>
            <a:r>
              <a:rPr lang="en-GB" sz="2800" b="1" u="sng" dirty="0">
                <a:solidFill>
                  <a:schemeClr val="tx1"/>
                </a:solidFill>
              </a:rPr>
              <a:t>new LCP at Level 4</a:t>
            </a:r>
          </a:p>
          <a:p>
            <a:pPr marL="0" indent="0" algn="ctr">
              <a:buNone/>
            </a:pPr>
            <a:endParaRPr lang="en-GB" sz="800" b="1" u="sng" dirty="0">
              <a:solidFill>
                <a:srgbClr val="FFC000"/>
              </a:solidFill>
            </a:endParaRPr>
          </a:p>
          <a:p>
            <a:pPr>
              <a:buFont typeface="Arial" panose="020B0604020202020204" pitchFamily="34" charset="0"/>
              <a:buChar char="•"/>
            </a:pPr>
            <a:r>
              <a:rPr lang="en-GB" sz="2400" dirty="0"/>
              <a:t>Approx. </a:t>
            </a:r>
            <a:r>
              <a:rPr lang="en-GB" sz="2400" b="1" dirty="0"/>
              <a:t>8 hrs </a:t>
            </a:r>
            <a:r>
              <a:rPr lang="en-GB" sz="2400" dirty="0"/>
              <a:t>to prepare for and deliver Communication Counts sessions and gather feedback </a:t>
            </a:r>
          </a:p>
          <a:p>
            <a:pPr>
              <a:buFont typeface="Arial" panose="020B0604020202020204" pitchFamily="34" charset="0"/>
              <a:buChar char="•"/>
            </a:pPr>
            <a:r>
              <a:rPr lang="en-GB" sz="2400" dirty="0">
                <a:solidFill>
                  <a:srgbClr val="FFC000"/>
                </a:solidFill>
              </a:rPr>
              <a:t>Approx.</a:t>
            </a:r>
            <a:r>
              <a:rPr lang="en-GB" sz="2400" b="1" dirty="0">
                <a:solidFill>
                  <a:srgbClr val="FFC000"/>
                </a:solidFill>
              </a:rPr>
              <a:t>15 hrs </a:t>
            </a:r>
            <a:r>
              <a:rPr lang="en-GB" sz="2400" dirty="0">
                <a:solidFill>
                  <a:srgbClr val="FFC000"/>
                </a:solidFill>
              </a:rPr>
              <a:t>to complete Level 4 Learning Log (</a:t>
            </a:r>
            <a:r>
              <a:rPr lang="en-GB" sz="2400" b="1" dirty="0">
                <a:solidFill>
                  <a:srgbClr val="FFC000"/>
                </a:solidFill>
              </a:rPr>
              <a:t>new LCP</a:t>
            </a:r>
            <a:r>
              <a:rPr lang="en-GB" sz="2400" dirty="0">
                <a:solidFill>
                  <a:srgbClr val="FFC000"/>
                </a:solidFill>
              </a:rPr>
              <a:t> only)</a:t>
            </a:r>
          </a:p>
          <a:p>
            <a:pPr>
              <a:buFont typeface="Arial" panose="020B0604020202020204" pitchFamily="34" charset="0"/>
              <a:buChar char="•"/>
            </a:pPr>
            <a:r>
              <a:rPr lang="en-GB" sz="2400" dirty="0"/>
              <a:t>Approx. </a:t>
            </a:r>
            <a:r>
              <a:rPr lang="en-GB" sz="2400" b="1" dirty="0"/>
              <a:t>6 hrs </a:t>
            </a:r>
            <a:r>
              <a:rPr lang="en-GB" sz="2400" dirty="0"/>
              <a:t>for</a:t>
            </a:r>
            <a:r>
              <a:rPr lang="en-GB" sz="2400" b="1" dirty="0"/>
              <a:t> </a:t>
            </a:r>
            <a:r>
              <a:rPr lang="en-GB" sz="2400" dirty="0"/>
              <a:t>4 x Seminars with tutor (or </a:t>
            </a:r>
            <a:r>
              <a:rPr lang="en-GB" sz="2400" b="1" dirty="0"/>
              <a:t>5 hrs</a:t>
            </a:r>
            <a:r>
              <a:rPr lang="en-GB" sz="2400" dirty="0"/>
              <a:t> for 3 x Seminars if EY) – </a:t>
            </a:r>
            <a:r>
              <a:rPr lang="en-GB" sz="2400" b="1" dirty="0"/>
              <a:t>new LCP </a:t>
            </a:r>
            <a:r>
              <a:rPr lang="en-GB" sz="2400" dirty="0"/>
              <a:t>only</a:t>
            </a:r>
            <a:r>
              <a:rPr lang="en-GB" sz="2400" b="1" dirty="0"/>
              <a:t> </a:t>
            </a:r>
            <a:r>
              <a:rPr lang="en-GB" sz="2400" dirty="0"/>
              <a:t>(existing LCP/s can also attend should they wish)</a:t>
            </a:r>
          </a:p>
          <a:p>
            <a:pPr>
              <a:buFont typeface="Arial" panose="020B0604020202020204" pitchFamily="34" charset="0"/>
              <a:buChar char="•"/>
            </a:pPr>
            <a:r>
              <a:rPr lang="en-GB" sz="2400" dirty="0">
                <a:solidFill>
                  <a:srgbClr val="FFC000"/>
                </a:solidFill>
              </a:rPr>
              <a:t>Approx. </a:t>
            </a:r>
            <a:r>
              <a:rPr lang="en-GB" sz="2400" b="1" dirty="0">
                <a:solidFill>
                  <a:srgbClr val="FFC000"/>
                </a:solidFill>
              </a:rPr>
              <a:t>3 hrs </a:t>
            </a:r>
            <a:r>
              <a:rPr lang="en-GB" sz="2400" dirty="0">
                <a:solidFill>
                  <a:srgbClr val="FFC000"/>
                </a:solidFill>
              </a:rPr>
              <a:t>to prepare and carry out the final audit </a:t>
            </a:r>
          </a:p>
        </p:txBody>
      </p:sp>
      <p:sp>
        <p:nvSpPr>
          <p:cNvPr id="4" name="Slide Number Placeholder 3">
            <a:extLst>
              <a:ext uri="{FF2B5EF4-FFF2-40B4-BE49-F238E27FC236}">
                <a16:creationId xmlns:a16="http://schemas.microsoft.com/office/drawing/2014/main" id="{3D3D4CC3-4306-4FF6-A546-2C8E0B34F8E9}"/>
              </a:ext>
            </a:extLst>
          </p:cNvPr>
          <p:cNvSpPr>
            <a:spLocks noGrp="1"/>
          </p:cNvSpPr>
          <p:nvPr>
            <p:ph type="sldNum" sz="quarter" idx="12"/>
          </p:nvPr>
        </p:nvSpPr>
        <p:spPr/>
        <p:txBody>
          <a:bodyPr/>
          <a:lstStyle/>
          <a:p>
            <a:pPr>
              <a:defRPr/>
            </a:pPr>
            <a:fld id="{C24D71E1-CBB6-9944-9FBC-4C69C169FCA3}" type="slidenum">
              <a:rPr lang="en-US" smtClean="0"/>
              <a:pPr>
                <a:defRPr/>
              </a:pPr>
              <a:t>22</a:t>
            </a:fld>
            <a:endParaRPr lang="en-US"/>
          </a:p>
        </p:txBody>
      </p:sp>
    </p:spTree>
    <p:extLst>
      <p:ext uri="{BB962C8B-B14F-4D97-AF65-F5344CB8AC3E}">
        <p14:creationId xmlns:p14="http://schemas.microsoft.com/office/powerpoint/2010/main" val="161426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3E31-AFA5-4406-A7F3-2CA97C651A90}"/>
              </a:ext>
            </a:extLst>
          </p:cNvPr>
          <p:cNvSpPr>
            <a:spLocks noGrp="1"/>
          </p:cNvSpPr>
          <p:nvPr>
            <p:ph type="title"/>
          </p:nvPr>
        </p:nvSpPr>
        <p:spPr>
          <a:xfrm>
            <a:off x="457200" y="1075891"/>
            <a:ext cx="8229600" cy="1143000"/>
          </a:xfrm>
        </p:spPr>
        <p:txBody>
          <a:bodyPr/>
          <a:lstStyle/>
          <a:p>
            <a:r>
              <a:rPr lang="en-GB" sz="3200" b="1" dirty="0"/>
              <a:t>Time commitment for Tutors</a:t>
            </a:r>
          </a:p>
        </p:txBody>
      </p:sp>
      <p:sp>
        <p:nvSpPr>
          <p:cNvPr id="3" name="Content Placeholder 2">
            <a:extLst>
              <a:ext uri="{FF2B5EF4-FFF2-40B4-BE49-F238E27FC236}">
                <a16:creationId xmlns:a16="http://schemas.microsoft.com/office/drawing/2014/main" id="{59E35C1B-02A6-4170-BF66-33327BF145E3}"/>
              </a:ext>
            </a:extLst>
          </p:cNvPr>
          <p:cNvSpPr>
            <a:spLocks noGrp="1"/>
          </p:cNvSpPr>
          <p:nvPr>
            <p:ph idx="1"/>
          </p:nvPr>
        </p:nvSpPr>
        <p:spPr>
          <a:xfrm>
            <a:off x="457200" y="1938890"/>
            <a:ext cx="8229600" cy="4293172"/>
          </a:xfrm>
        </p:spPr>
        <p:txBody>
          <a:bodyPr/>
          <a:lstStyle/>
          <a:p>
            <a:pPr marL="0" indent="0" algn="ctr">
              <a:buNone/>
            </a:pPr>
            <a:r>
              <a:rPr lang="en-GB" sz="2800" b="1" dirty="0">
                <a:solidFill>
                  <a:schemeClr val="tx1"/>
                </a:solidFill>
              </a:rPr>
              <a:t>Settings that have </a:t>
            </a:r>
            <a:r>
              <a:rPr lang="en-GB" sz="2800" b="1" u="sng" dirty="0">
                <a:solidFill>
                  <a:schemeClr val="tx1"/>
                </a:solidFill>
              </a:rPr>
              <a:t>retained ALL original Level 4 LCPs</a:t>
            </a:r>
          </a:p>
          <a:p>
            <a:pPr marL="0" indent="0" algn="ctr">
              <a:buNone/>
            </a:pPr>
            <a:endParaRPr lang="en-GB" sz="800" b="1" u="sng" dirty="0">
              <a:solidFill>
                <a:srgbClr val="FFC000"/>
              </a:solidFill>
            </a:endParaRPr>
          </a:p>
          <a:p>
            <a:pPr>
              <a:buFont typeface="Arial" panose="020B0604020202020204" pitchFamily="34" charset="0"/>
              <a:buChar char="•"/>
            </a:pPr>
            <a:r>
              <a:rPr lang="en-GB" sz="2800" dirty="0"/>
              <a:t>Approx. </a:t>
            </a:r>
            <a:r>
              <a:rPr lang="en-GB" sz="2800" b="1" dirty="0"/>
              <a:t>1½ </a:t>
            </a:r>
            <a:r>
              <a:rPr kumimoji="0" lang="en-GB" sz="2800" b="1"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hrs </a:t>
            </a:r>
            <a:r>
              <a:rPr kumimoji="0" lang="en-GB" sz="280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contact</a:t>
            </a:r>
            <a:r>
              <a:rPr lang="en-GB" sz="2800" dirty="0"/>
              <a:t> time with the LCPs at the start of the renewal process</a:t>
            </a:r>
          </a:p>
          <a:p>
            <a:pPr>
              <a:buFont typeface="Arial" panose="020B0604020202020204" pitchFamily="34" charset="0"/>
              <a:buChar char="•"/>
            </a:pPr>
            <a:r>
              <a:rPr lang="en-GB" sz="2800" dirty="0">
                <a:solidFill>
                  <a:srgbClr val="FFC000"/>
                </a:solidFill>
              </a:rPr>
              <a:t>Approx. </a:t>
            </a:r>
            <a:r>
              <a:rPr lang="en-GB" sz="2800" b="1" dirty="0">
                <a:solidFill>
                  <a:srgbClr val="FFC000"/>
                </a:solidFill>
              </a:rPr>
              <a:t>1½ hrs </a:t>
            </a:r>
            <a:r>
              <a:rPr lang="en-GB" sz="2800" dirty="0">
                <a:solidFill>
                  <a:srgbClr val="FFC000"/>
                </a:solidFill>
              </a:rPr>
              <a:t>associated admin and marking of the Summary Report</a:t>
            </a:r>
          </a:p>
          <a:p>
            <a:pPr>
              <a:buFont typeface="Arial" panose="020B0604020202020204" pitchFamily="34" charset="0"/>
              <a:buChar char="•"/>
            </a:pPr>
            <a:r>
              <a:rPr lang="en-GB" sz="2800" dirty="0"/>
              <a:t>Approx. </a:t>
            </a:r>
            <a:r>
              <a:rPr lang="en-GB" sz="2800" b="1" dirty="0"/>
              <a:t>1 - 1½ hrs </a:t>
            </a:r>
            <a:r>
              <a:rPr lang="en-GB" sz="2800" dirty="0"/>
              <a:t>to carry out the final audit (where applicable)</a:t>
            </a:r>
          </a:p>
          <a:p>
            <a:pPr>
              <a:buFont typeface="Arial" panose="020B0604020202020204" pitchFamily="34" charset="0"/>
              <a:buChar char="•"/>
            </a:pPr>
            <a:endParaRPr lang="en-GB" sz="2800" dirty="0"/>
          </a:p>
          <a:p>
            <a:pPr>
              <a:buFont typeface="Arial" panose="020B0604020202020204" pitchFamily="34" charset="0"/>
              <a:buChar char="•"/>
            </a:pPr>
            <a:endParaRPr lang="en-GB" sz="2800" dirty="0"/>
          </a:p>
          <a:p>
            <a:pPr>
              <a:buFont typeface="Arial" panose="020B0604020202020204" pitchFamily="34" charset="0"/>
              <a:buChar char="•"/>
            </a:pPr>
            <a:endParaRPr lang="en-GB" sz="2800" b="1" dirty="0">
              <a:solidFill>
                <a:srgbClr val="FFC000"/>
              </a:solidFill>
            </a:endParaRPr>
          </a:p>
          <a:p>
            <a:endParaRPr lang="en-GB" dirty="0"/>
          </a:p>
        </p:txBody>
      </p:sp>
      <p:sp>
        <p:nvSpPr>
          <p:cNvPr id="4" name="Slide Number Placeholder 3">
            <a:extLst>
              <a:ext uri="{FF2B5EF4-FFF2-40B4-BE49-F238E27FC236}">
                <a16:creationId xmlns:a16="http://schemas.microsoft.com/office/drawing/2014/main" id="{D18F6C9F-2FB5-4451-8D55-798FC6160E33}"/>
              </a:ext>
            </a:extLst>
          </p:cNvPr>
          <p:cNvSpPr>
            <a:spLocks noGrp="1"/>
          </p:cNvSpPr>
          <p:nvPr>
            <p:ph type="sldNum" sz="quarter" idx="12"/>
          </p:nvPr>
        </p:nvSpPr>
        <p:spPr/>
        <p:txBody>
          <a:bodyPr/>
          <a:lstStyle/>
          <a:p>
            <a:pPr>
              <a:defRPr/>
            </a:pPr>
            <a:fld id="{C24D71E1-CBB6-9944-9FBC-4C69C169FCA3}" type="slidenum">
              <a:rPr lang="en-US" smtClean="0"/>
              <a:pPr>
                <a:defRPr/>
              </a:pPr>
              <a:t>23</a:t>
            </a:fld>
            <a:endParaRPr lang="en-US"/>
          </a:p>
        </p:txBody>
      </p:sp>
    </p:spTree>
    <p:extLst>
      <p:ext uri="{BB962C8B-B14F-4D97-AF65-F5344CB8AC3E}">
        <p14:creationId xmlns:p14="http://schemas.microsoft.com/office/powerpoint/2010/main" val="277556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389-BAFD-4A4F-A922-B1955E28F432}"/>
              </a:ext>
            </a:extLst>
          </p:cNvPr>
          <p:cNvSpPr>
            <a:spLocks noGrp="1"/>
          </p:cNvSpPr>
          <p:nvPr>
            <p:ph type="title"/>
          </p:nvPr>
        </p:nvSpPr>
        <p:spPr>
          <a:xfrm>
            <a:off x="457200" y="830343"/>
            <a:ext cx="8229600" cy="1143000"/>
          </a:xfrm>
        </p:spPr>
        <p:txBody>
          <a:bodyPr/>
          <a:lstStyle/>
          <a:p>
            <a:r>
              <a:rPr lang="en-GB" sz="3200" b="1" dirty="0"/>
              <a:t>Time commitment for Tutors</a:t>
            </a:r>
            <a:endParaRPr lang="en-GB" sz="3200" dirty="0"/>
          </a:p>
        </p:txBody>
      </p:sp>
      <p:sp>
        <p:nvSpPr>
          <p:cNvPr id="3" name="Content Placeholder 2">
            <a:extLst>
              <a:ext uri="{FF2B5EF4-FFF2-40B4-BE49-F238E27FC236}">
                <a16:creationId xmlns:a16="http://schemas.microsoft.com/office/drawing/2014/main" id="{CDF07998-FF82-4ABC-B00C-432765B79153}"/>
              </a:ext>
            </a:extLst>
          </p:cNvPr>
          <p:cNvSpPr>
            <a:spLocks noGrp="1"/>
          </p:cNvSpPr>
          <p:nvPr>
            <p:ph idx="1"/>
          </p:nvPr>
        </p:nvSpPr>
        <p:spPr>
          <a:xfrm>
            <a:off x="457200" y="1656671"/>
            <a:ext cx="8229600" cy="4383007"/>
          </a:xfrm>
        </p:spPr>
        <p:txBody>
          <a:bodyPr/>
          <a:lstStyle/>
          <a:p>
            <a:pPr marL="0" indent="0" algn="ctr">
              <a:buNone/>
            </a:pPr>
            <a:r>
              <a:rPr lang="en-GB" sz="2800" b="1" dirty="0">
                <a:solidFill>
                  <a:schemeClr val="tx1"/>
                </a:solidFill>
              </a:rPr>
              <a:t>Settings that have lost an LCP and need to train a </a:t>
            </a:r>
            <a:r>
              <a:rPr lang="en-GB" sz="2800" b="1" u="sng" dirty="0">
                <a:solidFill>
                  <a:schemeClr val="tx1"/>
                </a:solidFill>
              </a:rPr>
              <a:t>new LCP at Level 4</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GB" sz="800" b="1" i="0" u="sng"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a:p>
            <a:pPr marR="0" lvl="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60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Approx. </a:t>
            </a:r>
            <a:r>
              <a:rPr kumimoji="0" lang="en-GB" sz="2600" b="1"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1- 1½ hours per Seminar </a:t>
            </a:r>
            <a:r>
              <a:rPr kumimoji="0" lang="en-GB" sz="260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with the LCP/s (</a:t>
            </a:r>
            <a:r>
              <a:rPr kumimoji="0" lang="en-GB" sz="26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EY settings have 3 x </a:t>
            </a:r>
            <a:r>
              <a:rPr lang="en-GB" sz="2600" dirty="0"/>
              <a:t>s</a:t>
            </a:r>
            <a:r>
              <a:rPr kumimoji="0" lang="en-GB" sz="2600" b="0" i="0" u="none" strike="noStrike" kern="1200" cap="none" spc="0" normalizeH="0" baseline="0" noProof="0" dirty="0" err="1">
                <a:ln>
                  <a:noFill/>
                </a:ln>
                <a:solidFill>
                  <a:srgbClr val="404040"/>
                </a:solidFill>
                <a:effectLst/>
                <a:uLnTx/>
                <a:uFillTx/>
                <a:latin typeface="Arial" panose="020B0604020202020204" pitchFamily="34" charset="0"/>
                <a:ea typeface="ＭＳ Ｐゴシック" charset="0"/>
                <a:cs typeface="Arial" panose="020B0604020202020204" pitchFamily="34" charset="0"/>
              </a:rPr>
              <a:t>eminars</a:t>
            </a:r>
            <a:r>
              <a:rPr kumimoji="0" lang="en-GB" sz="26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 all others have 4)</a:t>
            </a:r>
          </a:p>
          <a:p>
            <a:pPr lvl="0">
              <a:defRPr/>
            </a:pPr>
            <a:r>
              <a:rPr kumimoji="0" lang="en-GB" sz="2600"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Approx</a:t>
            </a:r>
            <a:r>
              <a:rPr lang="en-GB" sz="2600" dirty="0">
                <a:solidFill>
                  <a:srgbClr val="FFC000"/>
                </a:solidFill>
              </a:rPr>
              <a:t>. </a:t>
            </a:r>
            <a:r>
              <a:rPr lang="en-GB" sz="2600" b="1" dirty="0">
                <a:solidFill>
                  <a:srgbClr val="FFC000"/>
                </a:solidFill>
              </a:rPr>
              <a:t>2-3 hrs </a:t>
            </a:r>
            <a:r>
              <a:rPr lang="en-GB" sz="2600" dirty="0">
                <a:solidFill>
                  <a:srgbClr val="FFC000"/>
                </a:solidFill>
              </a:rPr>
              <a:t>for marking </a:t>
            </a:r>
            <a:r>
              <a:rPr kumimoji="0" lang="en-GB" sz="2600"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and related admin</a:t>
            </a:r>
          </a:p>
          <a:p>
            <a:pPr>
              <a:buFont typeface="Arial" panose="020B0604020202020204" pitchFamily="34" charset="0"/>
              <a:buChar char="•"/>
            </a:pPr>
            <a:r>
              <a:rPr lang="en-GB" sz="2400" dirty="0"/>
              <a:t>Approx. </a:t>
            </a:r>
            <a:r>
              <a:rPr lang="en-GB" sz="2400" b="1" dirty="0"/>
              <a:t>1 - 1½ hrs </a:t>
            </a:r>
            <a:r>
              <a:rPr lang="en-GB" sz="2400" dirty="0"/>
              <a:t>to carry out the final audit (where applicable)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Additional time may be required to </a:t>
            </a:r>
            <a:r>
              <a:rPr kumimoji="0" lang="en-GB" sz="26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train the new LCP</a:t>
            </a:r>
            <a:r>
              <a:rPr kumimoji="0" lang="en-GB" sz="26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 on the</a:t>
            </a:r>
            <a:r>
              <a:rPr lang="en-GB" sz="2600" dirty="0">
                <a:solidFill>
                  <a:srgbClr val="FFC000"/>
                </a:solidFill>
              </a:rPr>
              <a:t> relevant</a:t>
            </a:r>
            <a:r>
              <a:rPr kumimoji="0" lang="en-GB" sz="26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 Level 3 course at Step 1</a:t>
            </a:r>
            <a:endParaRPr lang="en-GB" dirty="0"/>
          </a:p>
        </p:txBody>
      </p:sp>
      <p:sp>
        <p:nvSpPr>
          <p:cNvPr id="4" name="Slide Number Placeholder 3">
            <a:extLst>
              <a:ext uri="{FF2B5EF4-FFF2-40B4-BE49-F238E27FC236}">
                <a16:creationId xmlns:a16="http://schemas.microsoft.com/office/drawing/2014/main" id="{B8D1B5DD-3B60-4965-9F53-3E39DA233CBF}"/>
              </a:ext>
            </a:extLst>
          </p:cNvPr>
          <p:cNvSpPr>
            <a:spLocks noGrp="1"/>
          </p:cNvSpPr>
          <p:nvPr>
            <p:ph type="sldNum" sz="quarter" idx="12"/>
          </p:nvPr>
        </p:nvSpPr>
        <p:spPr/>
        <p:txBody>
          <a:bodyPr/>
          <a:lstStyle/>
          <a:p>
            <a:pPr>
              <a:defRPr/>
            </a:pPr>
            <a:fld id="{C24D71E1-CBB6-9944-9FBC-4C69C169FCA3}" type="slidenum">
              <a:rPr lang="en-US" smtClean="0"/>
              <a:pPr>
                <a:defRPr/>
              </a:pPr>
              <a:t>24</a:t>
            </a:fld>
            <a:endParaRPr lang="en-US"/>
          </a:p>
        </p:txBody>
      </p:sp>
    </p:spTree>
    <p:extLst>
      <p:ext uri="{BB962C8B-B14F-4D97-AF65-F5344CB8AC3E}">
        <p14:creationId xmlns:p14="http://schemas.microsoft.com/office/powerpoint/2010/main" val="94746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9B8-644F-4B91-97C2-E935D4C7E203}"/>
              </a:ext>
            </a:extLst>
          </p:cNvPr>
          <p:cNvSpPr>
            <a:spLocks noGrp="1"/>
          </p:cNvSpPr>
          <p:nvPr>
            <p:ph type="title"/>
          </p:nvPr>
        </p:nvSpPr>
        <p:spPr>
          <a:xfrm>
            <a:off x="457200" y="692627"/>
            <a:ext cx="8229600" cy="1143000"/>
          </a:xfrm>
        </p:spPr>
        <p:txBody>
          <a:bodyPr/>
          <a:lstStyle/>
          <a:p>
            <a:r>
              <a:rPr lang="en-GB" sz="3600" b="1" dirty="0"/>
              <a:t>FAQs</a:t>
            </a:r>
          </a:p>
        </p:txBody>
      </p:sp>
      <p:sp>
        <p:nvSpPr>
          <p:cNvPr id="3" name="Content Placeholder 2">
            <a:extLst>
              <a:ext uri="{FF2B5EF4-FFF2-40B4-BE49-F238E27FC236}">
                <a16:creationId xmlns:a16="http://schemas.microsoft.com/office/drawing/2014/main" id="{0BA6B9C0-9BC1-4847-8E2D-F54ABB252455}"/>
              </a:ext>
            </a:extLst>
          </p:cNvPr>
          <p:cNvSpPr>
            <a:spLocks noGrp="1"/>
          </p:cNvSpPr>
          <p:nvPr>
            <p:ph idx="1"/>
          </p:nvPr>
        </p:nvSpPr>
        <p:spPr>
          <a:xfrm>
            <a:off x="457200" y="1513088"/>
            <a:ext cx="8229600" cy="4594301"/>
          </a:xfrm>
        </p:spPr>
        <p:txBody>
          <a:bodyPr/>
          <a:lstStyle/>
          <a:p>
            <a:r>
              <a:rPr lang="en-GB" sz="1900" b="1" dirty="0"/>
              <a:t>What does ‘new staff’ mean? </a:t>
            </a:r>
            <a:r>
              <a:rPr lang="en-GB" sz="1900" b="1" dirty="0">
                <a:solidFill>
                  <a:srgbClr val="0B5394"/>
                </a:solidFill>
              </a:rPr>
              <a:t>New staff </a:t>
            </a:r>
            <a:r>
              <a:rPr lang="en-GB" sz="1900" dirty="0">
                <a:solidFill>
                  <a:srgbClr val="0B5394"/>
                </a:solidFill>
              </a:rPr>
              <a:t>are any staff members who have joined the setting since the last CFSe award was achieved</a:t>
            </a:r>
          </a:p>
          <a:p>
            <a:r>
              <a:rPr lang="en-GB" sz="1900" b="1" dirty="0"/>
              <a:t>What does ‘existing staff’ mean? </a:t>
            </a:r>
            <a:r>
              <a:rPr lang="en-GB" sz="1900" b="1" dirty="0">
                <a:solidFill>
                  <a:srgbClr val="0B5394"/>
                </a:solidFill>
              </a:rPr>
              <a:t>Existing staff </a:t>
            </a:r>
            <a:r>
              <a:rPr lang="en-GB" sz="1900" dirty="0">
                <a:solidFill>
                  <a:srgbClr val="0B5394"/>
                </a:solidFill>
              </a:rPr>
              <a:t>are staff members who</a:t>
            </a:r>
            <a:r>
              <a:rPr lang="en-US" sz="1900" dirty="0">
                <a:solidFill>
                  <a:srgbClr val="0B5394"/>
                </a:solidFill>
              </a:rPr>
              <a:t> were present and received Communication Counts training previously as part of the last </a:t>
            </a:r>
            <a:r>
              <a:rPr lang="en-US" sz="1900" dirty="0" err="1">
                <a:solidFill>
                  <a:srgbClr val="0B5394"/>
                </a:solidFill>
              </a:rPr>
              <a:t>CFSe</a:t>
            </a:r>
            <a:r>
              <a:rPr lang="en-US" sz="1900" dirty="0">
                <a:solidFill>
                  <a:srgbClr val="0B5394"/>
                </a:solidFill>
              </a:rPr>
              <a:t> award</a:t>
            </a:r>
            <a:endParaRPr lang="en-GB" sz="1900" dirty="0">
              <a:solidFill>
                <a:srgbClr val="0B5394"/>
              </a:solidFill>
            </a:endParaRPr>
          </a:p>
          <a:p>
            <a:r>
              <a:rPr lang="en-GB" sz="1900" b="1" dirty="0"/>
              <a:t>What is the ‘</a:t>
            </a:r>
            <a:r>
              <a:rPr lang="en-GB" sz="1900" b="1" dirty="0" err="1"/>
              <a:t>CFSe</a:t>
            </a:r>
            <a:r>
              <a:rPr lang="en-GB" sz="1900" b="1" dirty="0"/>
              <a:t> Renewal questionnaire’? </a:t>
            </a:r>
            <a:r>
              <a:rPr lang="en-GB" sz="1900" dirty="0">
                <a:solidFill>
                  <a:srgbClr val="0B5394"/>
                </a:solidFill>
              </a:rPr>
              <a:t>The </a:t>
            </a:r>
            <a:r>
              <a:rPr lang="en-GB" sz="1900" b="1" dirty="0">
                <a:solidFill>
                  <a:srgbClr val="0B5394"/>
                </a:solidFill>
              </a:rPr>
              <a:t>CFSe Renewal questionnaire</a:t>
            </a:r>
            <a:r>
              <a:rPr lang="en-GB" sz="1900" dirty="0">
                <a:solidFill>
                  <a:srgbClr val="0B5394"/>
                </a:solidFill>
              </a:rPr>
              <a:t> is a summary feedback questionnaire that </a:t>
            </a:r>
            <a:r>
              <a:rPr lang="en-GB" sz="1900" b="1" dirty="0">
                <a:solidFill>
                  <a:srgbClr val="0B5394"/>
                </a:solidFill>
              </a:rPr>
              <a:t>existing staff </a:t>
            </a:r>
            <a:r>
              <a:rPr lang="en-GB" sz="1900" dirty="0">
                <a:solidFill>
                  <a:srgbClr val="0B5394"/>
                </a:solidFill>
              </a:rPr>
              <a:t>can complete where a setting has retained all original LCPs. They complete this </a:t>
            </a:r>
            <a:r>
              <a:rPr lang="en-GB" sz="1900" b="1" dirty="0">
                <a:solidFill>
                  <a:srgbClr val="0B5394"/>
                </a:solidFill>
              </a:rPr>
              <a:t>just once</a:t>
            </a:r>
            <a:r>
              <a:rPr lang="en-GB" sz="1900" dirty="0">
                <a:solidFill>
                  <a:srgbClr val="0B5394"/>
                </a:solidFill>
              </a:rPr>
              <a:t>, </a:t>
            </a:r>
            <a:r>
              <a:rPr lang="en-US" sz="1900" dirty="0">
                <a:solidFill>
                  <a:srgbClr val="0B5394"/>
                </a:solidFill>
              </a:rPr>
              <a:t>after all Communication Counts sessions have been re-delivered</a:t>
            </a:r>
          </a:p>
          <a:p>
            <a:r>
              <a:rPr lang="en-GB" sz="1900" b="1" dirty="0"/>
              <a:t>Why can’t existing staff complete a CFSe Renewal questionnaire when a setting has a new LCP? </a:t>
            </a:r>
            <a:r>
              <a:rPr lang="en-GB" sz="1900" dirty="0">
                <a:solidFill>
                  <a:srgbClr val="0B5394"/>
                </a:solidFill>
              </a:rPr>
              <a:t>Where a setting needs to train a new LCP to Level 4, it is important that </a:t>
            </a:r>
            <a:r>
              <a:rPr lang="en-GB" sz="1900" b="1" dirty="0">
                <a:solidFill>
                  <a:srgbClr val="0B5394"/>
                </a:solidFill>
              </a:rPr>
              <a:t>all staff</a:t>
            </a:r>
            <a:r>
              <a:rPr lang="en-GB" sz="1900" dirty="0">
                <a:solidFill>
                  <a:srgbClr val="0B5394"/>
                </a:solidFill>
              </a:rPr>
              <a:t>, new and existing, complete </a:t>
            </a:r>
            <a:r>
              <a:rPr lang="en-GB" sz="1900" b="1" dirty="0">
                <a:solidFill>
                  <a:srgbClr val="0B5394"/>
                </a:solidFill>
              </a:rPr>
              <a:t>all</a:t>
            </a:r>
            <a:r>
              <a:rPr lang="en-GB" sz="1900" dirty="0">
                <a:solidFill>
                  <a:srgbClr val="0B5394"/>
                </a:solidFill>
              </a:rPr>
              <a:t> Communication Counts Challenge questionnaires so that their new LCP can use these results to complete their Level 4 Learning Log</a:t>
            </a:r>
            <a:endParaRPr lang="en-US" sz="1900" dirty="0">
              <a:solidFill>
                <a:srgbClr val="0B5394"/>
              </a:solidFill>
            </a:endParaRPr>
          </a:p>
          <a:p>
            <a:endParaRPr lang="en-GB" sz="2200" dirty="0">
              <a:solidFill>
                <a:srgbClr val="0B5394"/>
              </a:solidFill>
            </a:endParaRPr>
          </a:p>
          <a:p>
            <a:endParaRPr lang="en-GB" dirty="0"/>
          </a:p>
        </p:txBody>
      </p:sp>
      <p:sp>
        <p:nvSpPr>
          <p:cNvPr id="4" name="Slide Number Placeholder 3">
            <a:extLst>
              <a:ext uri="{FF2B5EF4-FFF2-40B4-BE49-F238E27FC236}">
                <a16:creationId xmlns:a16="http://schemas.microsoft.com/office/drawing/2014/main" id="{C98CBB8C-061F-4EB5-987E-5699A20144EA}"/>
              </a:ext>
            </a:extLst>
          </p:cNvPr>
          <p:cNvSpPr>
            <a:spLocks noGrp="1"/>
          </p:cNvSpPr>
          <p:nvPr>
            <p:ph type="sldNum" sz="quarter" idx="12"/>
          </p:nvPr>
        </p:nvSpPr>
        <p:spPr/>
        <p:txBody>
          <a:bodyPr/>
          <a:lstStyle/>
          <a:p>
            <a:pPr>
              <a:defRPr/>
            </a:pPr>
            <a:fld id="{C24D71E1-CBB6-9944-9FBC-4C69C169FCA3}" type="slidenum">
              <a:rPr lang="en-US" smtClean="0"/>
              <a:pPr>
                <a:defRPr/>
              </a:pPr>
              <a:t>25</a:t>
            </a:fld>
            <a:endParaRPr lang="en-US" dirty="0"/>
          </a:p>
        </p:txBody>
      </p:sp>
    </p:spTree>
    <p:extLst>
      <p:ext uri="{BB962C8B-B14F-4D97-AF65-F5344CB8AC3E}">
        <p14:creationId xmlns:p14="http://schemas.microsoft.com/office/powerpoint/2010/main" val="117096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A59C-6395-4778-8965-C1F2B88CBE85}"/>
              </a:ext>
            </a:extLst>
          </p:cNvPr>
          <p:cNvSpPr>
            <a:spLocks noGrp="1"/>
          </p:cNvSpPr>
          <p:nvPr>
            <p:ph type="title"/>
          </p:nvPr>
        </p:nvSpPr>
        <p:spPr/>
        <p:txBody>
          <a:bodyPr/>
          <a:lstStyle/>
          <a:p>
            <a:r>
              <a:rPr lang="en-GB" sz="3600" b="1" dirty="0"/>
              <a:t>FAQs</a:t>
            </a:r>
          </a:p>
        </p:txBody>
      </p:sp>
      <p:sp>
        <p:nvSpPr>
          <p:cNvPr id="3" name="Content Placeholder 2">
            <a:extLst>
              <a:ext uri="{FF2B5EF4-FFF2-40B4-BE49-F238E27FC236}">
                <a16:creationId xmlns:a16="http://schemas.microsoft.com/office/drawing/2014/main" id="{B093DAB8-3943-450E-87AB-62DFC7FE1A61}"/>
              </a:ext>
            </a:extLst>
          </p:cNvPr>
          <p:cNvSpPr>
            <a:spLocks noGrp="1"/>
          </p:cNvSpPr>
          <p:nvPr>
            <p:ph idx="1"/>
          </p:nvPr>
        </p:nvSpPr>
        <p:spPr>
          <a:xfrm>
            <a:off x="457200" y="2225134"/>
            <a:ext cx="8229600" cy="4131216"/>
          </a:xfrm>
        </p:spPr>
        <p:txBody>
          <a:bodyPr/>
          <a:lstStyle/>
          <a:p>
            <a:r>
              <a:rPr lang="en-GB" sz="2200" b="1" dirty="0"/>
              <a:t>For settings with a new LCP, how will the tutor seminars be delivered? </a:t>
            </a:r>
            <a:r>
              <a:rPr lang="en-GB" sz="2200" dirty="0">
                <a:solidFill>
                  <a:srgbClr val="0B5394"/>
                </a:solidFill>
              </a:rPr>
              <a:t>These will be delivered </a:t>
            </a:r>
            <a:r>
              <a:rPr lang="en-US" sz="2200" dirty="0">
                <a:solidFill>
                  <a:srgbClr val="0B5394"/>
                </a:solidFill>
              </a:rPr>
              <a:t>either face-to-face or via webinar; your tutor will arrange these in advance</a:t>
            </a:r>
          </a:p>
          <a:p>
            <a:r>
              <a:rPr lang="en-US" sz="2200" b="1" dirty="0"/>
              <a:t>If we are training a new LCP, should the existing LCPs also attend the seminars with the tutor? </a:t>
            </a:r>
            <a:r>
              <a:rPr lang="en-US" sz="2200" dirty="0">
                <a:solidFill>
                  <a:srgbClr val="0B5394"/>
                </a:solidFill>
              </a:rPr>
              <a:t>Existing LCPs may find it useful to attend the seminars so they can support the new LCP. It is important that existing LCPs allow the new LCP to take the lead as much as possible so they can achieve their accreditation</a:t>
            </a:r>
          </a:p>
        </p:txBody>
      </p:sp>
      <p:sp>
        <p:nvSpPr>
          <p:cNvPr id="4" name="Slide Number Placeholder 3">
            <a:extLst>
              <a:ext uri="{FF2B5EF4-FFF2-40B4-BE49-F238E27FC236}">
                <a16:creationId xmlns:a16="http://schemas.microsoft.com/office/drawing/2014/main" id="{E262499D-B24E-47E4-8372-C8887036079E}"/>
              </a:ext>
            </a:extLst>
          </p:cNvPr>
          <p:cNvSpPr>
            <a:spLocks noGrp="1"/>
          </p:cNvSpPr>
          <p:nvPr>
            <p:ph type="sldNum" sz="quarter" idx="12"/>
          </p:nvPr>
        </p:nvSpPr>
        <p:spPr/>
        <p:txBody>
          <a:bodyPr/>
          <a:lstStyle/>
          <a:p>
            <a:pPr>
              <a:defRPr/>
            </a:pPr>
            <a:fld id="{C24D71E1-CBB6-9944-9FBC-4C69C169FCA3}" type="slidenum">
              <a:rPr lang="en-US" smtClean="0"/>
              <a:pPr>
                <a:defRPr/>
              </a:pPr>
              <a:t>26</a:t>
            </a:fld>
            <a:endParaRPr lang="en-US"/>
          </a:p>
        </p:txBody>
      </p:sp>
    </p:spTree>
    <p:extLst>
      <p:ext uri="{BB962C8B-B14F-4D97-AF65-F5344CB8AC3E}">
        <p14:creationId xmlns:p14="http://schemas.microsoft.com/office/powerpoint/2010/main" val="191113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E1A5-98D2-42BB-A1E1-6AB4282E911F}"/>
              </a:ext>
            </a:extLst>
          </p:cNvPr>
          <p:cNvSpPr>
            <a:spLocks noGrp="1"/>
          </p:cNvSpPr>
          <p:nvPr>
            <p:ph type="title"/>
          </p:nvPr>
        </p:nvSpPr>
        <p:spPr/>
        <p:txBody>
          <a:bodyPr/>
          <a:lstStyle/>
          <a:p>
            <a:r>
              <a:rPr lang="en-GB" sz="3600" b="1" dirty="0"/>
              <a:t>FAQs</a:t>
            </a:r>
          </a:p>
        </p:txBody>
      </p:sp>
      <p:sp>
        <p:nvSpPr>
          <p:cNvPr id="3" name="Content Placeholder 2">
            <a:extLst>
              <a:ext uri="{FF2B5EF4-FFF2-40B4-BE49-F238E27FC236}">
                <a16:creationId xmlns:a16="http://schemas.microsoft.com/office/drawing/2014/main" id="{44C86BF1-E010-47BC-81E4-AB40DA1D8DD4}"/>
              </a:ext>
            </a:extLst>
          </p:cNvPr>
          <p:cNvSpPr>
            <a:spLocks noGrp="1"/>
          </p:cNvSpPr>
          <p:nvPr>
            <p:ph idx="1"/>
          </p:nvPr>
        </p:nvSpPr>
        <p:spPr>
          <a:xfrm>
            <a:off x="457200" y="2085761"/>
            <a:ext cx="8229600" cy="3908037"/>
          </a:xfrm>
        </p:spPr>
        <p:txBody>
          <a:bodyPr/>
          <a:lstStyle/>
          <a:p>
            <a:r>
              <a:rPr lang="en-GB" sz="2200" b="1" dirty="0"/>
              <a:t>For settings that need to train a new LCP:</a:t>
            </a:r>
          </a:p>
          <a:p>
            <a:pPr lvl="1"/>
            <a:r>
              <a:rPr lang="en-GB" sz="2200" b="1" dirty="0"/>
              <a:t>Does the existing LCP also need to complete the Level 4 Learning Log? </a:t>
            </a:r>
            <a:r>
              <a:rPr lang="en-GB" sz="2200" dirty="0">
                <a:solidFill>
                  <a:srgbClr val="0B5394"/>
                </a:solidFill>
              </a:rPr>
              <a:t>No. </a:t>
            </a:r>
            <a:r>
              <a:rPr lang="en-US" sz="2200" dirty="0">
                <a:solidFill>
                  <a:srgbClr val="0B5394"/>
                </a:solidFill>
              </a:rPr>
              <a:t>LCPs who have </a:t>
            </a:r>
            <a:r>
              <a:rPr lang="en-US" sz="2200" u="sng" dirty="0">
                <a:solidFill>
                  <a:srgbClr val="0B5394"/>
                </a:solidFill>
              </a:rPr>
              <a:t>already achieved Level 4 accreditation</a:t>
            </a:r>
            <a:r>
              <a:rPr lang="en-US" sz="2200" dirty="0">
                <a:solidFill>
                  <a:srgbClr val="0B5394"/>
                </a:solidFill>
              </a:rPr>
              <a:t> do </a:t>
            </a:r>
            <a:r>
              <a:rPr lang="en-US" sz="2200" b="1" dirty="0">
                <a:solidFill>
                  <a:srgbClr val="0B5394"/>
                </a:solidFill>
              </a:rPr>
              <a:t>NOT</a:t>
            </a:r>
            <a:r>
              <a:rPr lang="en-US" sz="2200" dirty="0">
                <a:solidFill>
                  <a:srgbClr val="0B5394"/>
                </a:solidFill>
              </a:rPr>
              <a:t> need to complete another Learning Log and should </a:t>
            </a:r>
            <a:r>
              <a:rPr lang="en-US" sz="2200" b="1" dirty="0">
                <a:solidFill>
                  <a:srgbClr val="0B5394"/>
                </a:solidFill>
              </a:rPr>
              <a:t>NOT</a:t>
            </a:r>
            <a:r>
              <a:rPr lang="en-US" sz="2200" dirty="0">
                <a:solidFill>
                  <a:srgbClr val="0B5394"/>
                </a:solidFill>
              </a:rPr>
              <a:t> register for an </a:t>
            </a:r>
            <a:r>
              <a:rPr lang="en-US" sz="2200" dirty="0" err="1">
                <a:solidFill>
                  <a:srgbClr val="0B5394"/>
                </a:solidFill>
              </a:rPr>
              <a:t>Elklan</a:t>
            </a:r>
            <a:r>
              <a:rPr lang="en-US" sz="2200" dirty="0">
                <a:solidFill>
                  <a:srgbClr val="0B5394"/>
                </a:solidFill>
              </a:rPr>
              <a:t> e-log</a:t>
            </a:r>
          </a:p>
          <a:p>
            <a:pPr lvl="1"/>
            <a:r>
              <a:rPr lang="en-US" sz="2200" b="1" dirty="0"/>
              <a:t>Does the existing LCP also need register on the course with the new LCP? </a:t>
            </a:r>
            <a:r>
              <a:rPr lang="en-US" sz="2200" dirty="0">
                <a:solidFill>
                  <a:srgbClr val="0B5394"/>
                </a:solidFill>
              </a:rPr>
              <a:t>Yes. This will enable the existing LCP to access the </a:t>
            </a:r>
            <a:r>
              <a:rPr lang="en-US" sz="2200" dirty="0" err="1">
                <a:solidFill>
                  <a:srgbClr val="0B5394"/>
                </a:solidFill>
              </a:rPr>
              <a:t>CFSe</a:t>
            </a:r>
            <a:r>
              <a:rPr lang="en-US" sz="2200" dirty="0">
                <a:solidFill>
                  <a:srgbClr val="0B5394"/>
                </a:solidFill>
              </a:rPr>
              <a:t> Setting Area and resources required in order to redeliver the Communication Counts sessions. The tutor will note that the existing LCP is not going </a:t>
            </a:r>
            <a:r>
              <a:rPr lang="en-US" sz="2200">
                <a:solidFill>
                  <a:srgbClr val="0B5394"/>
                </a:solidFill>
              </a:rPr>
              <a:t>for accreditation.</a:t>
            </a:r>
            <a:endParaRPr lang="en-GB" sz="2200" dirty="0">
              <a:solidFill>
                <a:srgbClr val="0B5394"/>
              </a:solidFill>
            </a:endParaRPr>
          </a:p>
        </p:txBody>
      </p:sp>
      <p:sp>
        <p:nvSpPr>
          <p:cNvPr id="4" name="Slide Number Placeholder 3">
            <a:extLst>
              <a:ext uri="{FF2B5EF4-FFF2-40B4-BE49-F238E27FC236}">
                <a16:creationId xmlns:a16="http://schemas.microsoft.com/office/drawing/2014/main" id="{DFA0E03F-CA00-4EA4-9637-E7E36BD06AAF}"/>
              </a:ext>
            </a:extLst>
          </p:cNvPr>
          <p:cNvSpPr>
            <a:spLocks noGrp="1"/>
          </p:cNvSpPr>
          <p:nvPr>
            <p:ph type="sldNum" sz="quarter" idx="12"/>
          </p:nvPr>
        </p:nvSpPr>
        <p:spPr/>
        <p:txBody>
          <a:bodyPr/>
          <a:lstStyle/>
          <a:p>
            <a:pPr>
              <a:defRPr/>
            </a:pPr>
            <a:fld id="{C24D71E1-CBB6-9944-9FBC-4C69C169FCA3}" type="slidenum">
              <a:rPr lang="en-US" smtClean="0"/>
              <a:pPr>
                <a:defRPr/>
              </a:pPr>
              <a:t>27</a:t>
            </a:fld>
            <a:endParaRPr lang="en-US"/>
          </a:p>
        </p:txBody>
      </p:sp>
    </p:spTree>
    <p:extLst>
      <p:ext uri="{BB962C8B-B14F-4D97-AF65-F5344CB8AC3E}">
        <p14:creationId xmlns:p14="http://schemas.microsoft.com/office/powerpoint/2010/main" val="79828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B98F-F6BC-4618-B23C-56B004B1FF67}"/>
              </a:ext>
            </a:extLst>
          </p:cNvPr>
          <p:cNvSpPr>
            <a:spLocks noGrp="1"/>
          </p:cNvSpPr>
          <p:nvPr>
            <p:ph type="title"/>
          </p:nvPr>
        </p:nvSpPr>
        <p:spPr/>
        <p:txBody>
          <a:bodyPr/>
          <a:lstStyle/>
          <a:p>
            <a:r>
              <a:rPr lang="en-GB" sz="3200" b="1"/>
              <a:t>FAQs</a:t>
            </a:r>
          </a:p>
        </p:txBody>
      </p:sp>
      <p:sp>
        <p:nvSpPr>
          <p:cNvPr id="3" name="Content Placeholder 2">
            <a:extLst>
              <a:ext uri="{FF2B5EF4-FFF2-40B4-BE49-F238E27FC236}">
                <a16:creationId xmlns:a16="http://schemas.microsoft.com/office/drawing/2014/main" id="{61CE8024-3BBB-41AB-8710-B29F78B23CAB}"/>
              </a:ext>
            </a:extLst>
          </p:cNvPr>
          <p:cNvSpPr>
            <a:spLocks noGrp="1"/>
          </p:cNvSpPr>
          <p:nvPr>
            <p:ph idx="1"/>
          </p:nvPr>
        </p:nvSpPr>
        <p:spPr/>
        <p:txBody>
          <a:bodyPr/>
          <a:lstStyle/>
          <a:p>
            <a:r>
              <a:rPr lang="en-GB" sz="2200" b="1" dirty="0"/>
              <a:t>Is the final audit the same as before? </a:t>
            </a:r>
            <a:r>
              <a:rPr lang="en-GB" sz="2200" dirty="0">
                <a:solidFill>
                  <a:srgbClr val="0B5394"/>
                </a:solidFill>
              </a:rPr>
              <a:t>Depending on when you had the last audit, this will be very similar, or the same </a:t>
            </a:r>
          </a:p>
          <a:p>
            <a:r>
              <a:rPr lang="en-US" sz="2200" b="1" dirty="0"/>
              <a:t>How is the audit carried out? </a:t>
            </a:r>
            <a:r>
              <a:rPr lang="en-US" sz="2200" dirty="0">
                <a:solidFill>
                  <a:srgbClr val="0B5394"/>
                </a:solidFill>
              </a:rPr>
              <a:t>Depending on what is agreed with your tutor, this can be completed in person or through a live video walkthrough known as a ‘Learning Walk’</a:t>
            </a:r>
          </a:p>
          <a:p>
            <a:r>
              <a:rPr lang="en-US" sz="2200" b="1" dirty="0"/>
              <a:t>Who carries out the final audit? </a:t>
            </a:r>
            <a:r>
              <a:rPr lang="en-US" sz="2200" dirty="0">
                <a:solidFill>
                  <a:srgbClr val="0B5394"/>
                </a:solidFill>
              </a:rPr>
              <a:t>Most often, it is the </a:t>
            </a:r>
            <a:r>
              <a:rPr lang="en-US" sz="2200" dirty="0" err="1">
                <a:solidFill>
                  <a:srgbClr val="0B5394"/>
                </a:solidFill>
              </a:rPr>
              <a:t>Elklan</a:t>
            </a:r>
            <a:r>
              <a:rPr lang="en-US" sz="2200" dirty="0">
                <a:solidFill>
                  <a:srgbClr val="0B5394"/>
                </a:solidFill>
              </a:rPr>
              <a:t> Tutor who carries this out. If the tutor is employed directly by your setting, they may need to arrange for an external audit to take place. Other </a:t>
            </a:r>
            <a:r>
              <a:rPr lang="en-US" sz="2200" dirty="0" err="1">
                <a:solidFill>
                  <a:srgbClr val="0B5394"/>
                </a:solidFill>
              </a:rPr>
              <a:t>CFSe</a:t>
            </a:r>
            <a:r>
              <a:rPr lang="en-US" sz="2200" dirty="0">
                <a:solidFill>
                  <a:srgbClr val="0B5394"/>
                </a:solidFill>
              </a:rPr>
              <a:t> settings in your area (known as a ‘partner </a:t>
            </a:r>
            <a:r>
              <a:rPr lang="en-US" sz="2200" dirty="0" err="1">
                <a:solidFill>
                  <a:srgbClr val="0B5394"/>
                </a:solidFill>
              </a:rPr>
              <a:t>CFSe</a:t>
            </a:r>
            <a:r>
              <a:rPr lang="en-US" sz="2200" dirty="0">
                <a:solidFill>
                  <a:srgbClr val="0B5394"/>
                </a:solidFill>
              </a:rPr>
              <a:t> setting’) may also carry out the audit</a:t>
            </a:r>
          </a:p>
          <a:p>
            <a:endParaRPr lang="en-GB" sz="2200" dirty="0"/>
          </a:p>
        </p:txBody>
      </p:sp>
      <p:sp>
        <p:nvSpPr>
          <p:cNvPr id="4" name="Slide Number Placeholder 3">
            <a:extLst>
              <a:ext uri="{FF2B5EF4-FFF2-40B4-BE49-F238E27FC236}">
                <a16:creationId xmlns:a16="http://schemas.microsoft.com/office/drawing/2014/main" id="{3A75B371-4EC4-453E-90AF-EE45BC6A2C25}"/>
              </a:ext>
            </a:extLst>
          </p:cNvPr>
          <p:cNvSpPr>
            <a:spLocks noGrp="1"/>
          </p:cNvSpPr>
          <p:nvPr>
            <p:ph type="sldNum" sz="quarter" idx="12"/>
          </p:nvPr>
        </p:nvSpPr>
        <p:spPr/>
        <p:txBody>
          <a:bodyPr/>
          <a:lstStyle/>
          <a:p>
            <a:pPr>
              <a:defRPr/>
            </a:pPr>
            <a:fld id="{C24D71E1-CBB6-9944-9FBC-4C69C169FCA3}" type="slidenum">
              <a:rPr lang="en-US" smtClean="0"/>
              <a:pPr>
                <a:defRPr/>
              </a:pPr>
              <a:t>28</a:t>
            </a:fld>
            <a:endParaRPr lang="en-US"/>
          </a:p>
        </p:txBody>
      </p:sp>
    </p:spTree>
    <p:extLst>
      <p:ext uri="{BB962C8B-B14F-4D97-AF65-F5344CB8AC3E}">
        <p14:creationId xmlns:p14="http://schemas.microsoft.com/office/powerpoint/2010/main" val="199298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p:txBody>
          <a:bodyPr/>
          <a:lstStyle/>
          <a:p>
            <a:r>
              <a:rPr lang="en-GB" sz="3200" b="1"/>
              <a:t>FAQs</a:t>
            </a:r>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p:txBody>
          <a:bodyPr/>
          <a:lstStyle/>
          <a:p>
            <a:r>
              <a:rPr lang="en-GB" sz="2200" b="1" dirty="0"/>
              <a:t>How do I get a quote for my setting?</a:t>
            </a:r>
            <a:r>
              <a:rPr lang="en-GB" sz="2200" dirty="0"/>
              <a:t> </a:t>
            </a:r>
            <a:r>
              <a:rPr lang="en-GB" sz="2200" dirty="0">
                <a:solidFill>
                  <a:srgbClr val="0B5394"/>
                </a:solidFill>
              </a:rPr>
              <a:t>Please contact us using the CFSe Renewal enquiry form. The link is  </a:t>
            </a:r>
            <a:r>
              <a:rPr kumimoji="0" lang="en-GB" sz="1800" b="0" i="0" u="none" strike="noStrike" kern="0" cap="none" spc="0" normalizeH="0" baseline="0" noProof="0" dirty="0">
                <a:ln>
                  <a:noFill/>
                </a:ln>
                <a:solidFill>
                  <a:sysClr val="windowText" lastClr="000000"/>
                </a:solidFill>
                <a:effectLst/>
                <a:uLnTx/>
                <a:uFillTx/>
                <a:hlinkClick r:id="rId2"/>
              </a:rPr>
              <a:t>https://s3.elklan.co.uk/Contact/CFSe/renewal</a:t>
            </a:r>
            <a:endParaRPr lang="en-GB" sz="2200" dirty="0"/>
          </a:p>
          <a:p>
            <a:r>
              <a:rPr lang="en-GB" sz="2200" b="1" dirty="0"/>
              <a:t>How do I access an </a:t>
            </a:r>
            <a:r>
              <a:rPr lang="en-GB" sz="2200" b="1" dirty="0" err="1"/>
              <a:t>Elklan</a:t>
            </a:r>
            <a:r>
              <a:rPr lang="en-GB" sz="2200" b="1" dirty="0"/>
              <a:t> Tutor?</a:t>
            </a:r>
            <a:r>
              <a:rPr lang="en-GB" sz="2200" dirty="0"/>
              <a:t> </a:t>
            </a:r>
            <a:r>
              <a:rPr lang="en-GB" sz="2200" dirty="0">
                <a:solidFill>
                  <a:srgbClr val="0B5394"/>
                </a:solidFill>
              </a:rPr>
              <a:t>Please contact us using the CFSe Renewal enquiry form. We can provide an estimate of costs to commission a tutor on your behalf</a:t>
            </a:r>
          </a:p>
          <a:p>
            <a:r>
              <a:rPr lang="en-GB" sz="2200" b="1" dirty="0"/>
              <a:t>When can I start renewal? </a:t>
            </a:r>
            <a:r>
              <a:rPr lang="en-US" sz="2200" dirty="0">
                <a:solidFill>
                  <a:srgbClr val="0B5394"/>
                </a:solidFill>
              </a:rPr>
              <a:t>Settings can begin the renewal process before or when their current </a:t>
            </a:r>
            <a:r>
              <a:rPr lang="en-US" sz="2200" dirty="0" err="1">
                <a:solidFill>
                  <a:srgbClr val="0B5394"/>
                </a:solidFill>
              </a:rPr>
              <a:t>CFSe</a:t>
            </a:r>
            <a:r>
              <a:rPr lang="en-US" sz="2200" dirty="0">
                <a:solidFill>
                  <a:srgbClr val="0B5394"/>
                </a:solidFill>
              </a:rPr>
              <a:t> status expires. You will have up to 2 years from the expiry date to re-train a new LCP but BEST done in ONE year</a:t>
            </a:r>
            <a:endParaRPr lang="en-GB" sz="2200" dirty="0">
              <a:solidFill>
                <a:srgbClr val="0B5394"/>
              </a:solidFill>
            </a:endParaRPr>
          </a:p>
          <a:p>
            <a:endParaRPr lang="en-GB" dirty="0"/>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353298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B39D-588A-4278-9A85-D95BE880632E}"/>
              </a:ext>
            </a:extLst>
          </p:cNvPr>
          <p:cNvSpPr>
            <a:spLocks noGrp="1"/>
          </p:cNvSpPr>
          <p:nvPr>
            <p:ph type="title"/>
          </p:nvPr>
        </p:nvSpPr>
        <p:spPr>
          <a:xfrm>
            <a:off x="457200" y="941023"/>
            <a:ext cx="8229600" cy="1143000"/>
          </a:xfrm>
        </p:spPr>
        <p:txBody>
          <a:bodyPr/>
          <a:lstStyle/>
          <a:p>
            <a:r>
              <a:rPr lang="en-GB" sz="3200" b="1" dirty="0"/>
              <a:t>Important information </a:t>
            </a:r>
            <a:br>
              <a:rPr lang="en-GB" sz="3200" b="1" dirty="0"/>
            </a:br>
            <a:r>
              <a:rPr lang="en-GB" sz="3200" b="1" dirty="0"/>
              <a:t>Recent Changes to CFSe </a:t>
            </a:r>
          </a:p>
        </p:txBody>
      </p:sp>
      <p:sp>
        <p:nvSpPr>
          <p:cNvPr id="3" name="Content Placeholder 2">
            <a:extLst>
              <a:ext uri="{FF2B5EF4-FFF2-40B4-BE49-F238E27FC236}">
                <a16:creationId xmlns:a16="http://schemas.microsoft.com/office/drawing/2014/main" id="{AC84526D-56ED-48A1-9F4E-3034D8612DBC}"/>
              </a:ext>
            </a:extLst>
          </p:cNvPr>
          <p:cNvSpPr>
            <a:spLocks noGrp="1"/>
          </p:cNvSpPr>
          <p:nvPr>
            <p:ph idx="1"/>
          </p:nvPr>
        </p:nvSpPr>
        <p:spPr>
          <a:xfrm>
            <a:off x="457200" y="2246776"/>
            <a:ext cx="8229600" cy="4611224"/>
          </a:xfrm>
        </p:spPr>
        <p:txBody>
          <a:bodyPr/>
          <a:lstStyle/>
          <a:p>
            <a:r>
              <a:rPr lang="en-US" sz="2600" dirty="0" err="1">
                <a:effectLst/>
                <a:ea typeface="Calibri" panose="020F0502020204030204" pitchFamily="34" charset="0"/>
              </a:rPr>
              <a:t>Elklan’s</a:t>
            </a:r>
            <a:r>
              <a:rPr lang="en-US" sz="2600" dirty="0">
                <a:effectLst/>
                <a:ea typeface="Calibri" panose="020F0502020204030204" pitchFamily="34" charset="0"/>
              </a:rPr>
              <a:t> </a:t>
            </a:r>
            <a:r>
              <a:rPr lang="en-US" sz="2600" dirty="0" err="1">
                <a:effectLst/>
                <a:ea typeface="Calibri" panose="020F0502020204030204" pitchFamily="34" charset="0"/>
              </a:rPr>
              <a:t>CFSe</a:t>
            </a:r>
            <a:r>
              <a:rPr lang="en-US" sz="2600" dirty="0">
                <a:effectLst/>
                <a:ea typeface="Calibri" panose="020F0502020204030204" pitchFamily="34" charset="0"/>
              </a:rPr>
              <a:t> procedures were updated in 2020</a:t>
            </a:r>
          </a:p>
          <a:p>
            <a:r>
              <a:rPr lang="en-US" sz="2600" b="1" dirty="0">
                <a:solidFill>
                  <a:srgbClr val="FFC000"/>
                </a:solidFill>
                <a:effectLst/>
                <a:ea typeface="Calibri" panose="020F0502020204030204" pitchFamily="34" charset="0"/>
              </a:rPr>
              <a:t>All</a:t>
            </a:r>
            <a:r>
              <a:rPr lang="en-US" sz="2600" dirty="0">
                <a:solidFill>
                  <a:srgbClr val="FFC000"/>
                </a:solidFill>
                <a:effectLst/>
                <a:ea typeface="Calibri" panose="020F0502020204030204" pitchFamily="34" charset="0"/>
              </a:rPr>
              <a:t> </a:t>
            </a:r>
            <a:r>
              <a:rPr lang="en-US" sz="2600" dirty="0" err="1">
                <a:solidFill>
                  <a:srgbClr val="FFC000"/>
                </a:solidFill>
                <a:ea typeface="Calibri" panose="020F0502020204030204" pitchFamily="34" charset="0"/>
              </a:rPr>
              <a:t>CFSe</a:t>
            </a:r>
            <a:r>
              <a:rPr lang="en-US" sz="2600" dirty="0">
                <a:solidFill>
                  <a:srgbClr val="FFC000"/>
                </a:solidFill>
                <a:ea typeface="Calibri" panose="020F0502020204030204" pitchFamily="34" charset="0"/>
              </a:rPr>
              <a:t> courses are now registered on the </a:t>
            </a:r>
            <a:r>
              <a:rPr lang="en-US" sz="2600" dirty="0" err="1">
                <a:solidFill>
                  <a:srgbClr val="FFC000"/>
                </a:solidFill>
                <a:ea typeface="Calibri" panose="020F0502020204030204" pitchFamily="34" charset="0"/>
              </a:rPr>
              <a:t>Elklan</a:t>
            </a:r>
            <a:r>
              <a:rPr lang="en-US" sz="2600" dirty="0">
                <a:solidFill>
                  <a:srgbClr val="FFC000"/>
                </a:solidFill>
                <a:ea typeface="Calibri" panose="020F0502020204030204" pitchFamily="34" charset="0"/>
              </a:rPr>
              <a:t> Course Tracker</a:t>
            </a:r>
          </a:p>
          <a:p>
            <a:r>
              <a:rPr lang="en-US" sz="2600" dirty="0">
                <a:solidFill>
                  <a:schemeClr val="tx1">
                    <a:lumMod val="85000"/>
                    <a:lumOff val="15000"/>
                  </a:schemeClr>
                </a:solidFill>
              </a:rPr>
              <a:t>LCPs and Tutors access new </a:t>
            </a:r>
            <a:r>
              <a:rPr lang="en-US" sz="2600" dirty="0" err="1">
                <a:solidFill>
                  <a:schemeClr val="tx1">
                    <a:lumMod val="85000"/>
                    <a:lumOff val="15000"/>
                  </a:schemeClr>
                </a:solidFill>
              </a:rPr>
              <a:t>CFSe</a:t>
            </a:r>
            <a:r>
              <a:rPr lang="en-US" sz="2600" dirty="0">
                <a:solidFill>
                  <a:schemeClr val="tx1">
                    <a:lumMod val="85000"/>
                    <a:lumOff val="15000"/>
                  </a:schemeClr>
                </a:solidFill>
              </a:rPr>
              <a:t> Areas through their Learners’ and Tutors’ Areas. </a:t>
            </a:r>
            <a:r>
              <a:rPr lang="en-US" sz="2600" dirty="0">
                <a:solidFill>
                  <a:schemeClr val="tx1">
                    <a:lumMod val="85000"/>
                    <a:lumOff val="15000"/>
                  </a:schemeClr>
                </a:solidFill>
                <a:ea typeface="Calibri" panose="020F0502020204030204" pitchFamily="34" charset="0"/>
              </a:rPr>
              <a:t>The old </a:t>
            </a:r>
            <a:r>
              <a:rPr lang="en-US" sz="2600" dirty="0" err="1">
                <a:solidFill>
                  <a:schemeClr val="tx1">
                    <a:lumMod val="85000"/>
                    <a:lumOff val="15000"/>
                  </a:schemeClr>
                </a:solidFill>
                <a:ea typeface="Calibri" panose="020F0502020204030204" pitchFamily="34" charset="0"/>
              </a:rPr>
              <a:t>CFSe</a:t>
            </a:r>
            <a:r>
              <a:rPr lang="en-US" sz="2600" dirty="0">
                <a:solidFill>
                  <a:schemeClr val="tx1">
                    <a:lumMod val="85000"/>
                    <a:lumOff val="15000"/>
                  </a:schemeClr>
                </a:solidFill>
                <a:ea typeface="Calibri" panose="020F0502020204030204" pitchFamily="34" charset="0"/>
              </a:rPr>
              <a:t> Tracker (communicationfriendly.org.uk) is </a:t>
            </a:r>
            <a:r>
              <a:rPr lang="en-US" sz="2600" b="1" dirty="0">
                <a:solidFill>
                  <a:schemeClr val="tx1">
                    <a:lumMod val="85000"/>
                    <a:lumOff val="15000"/>
                  </a:schemeClr>
                </a:solidFill>
                <a:ea typeface="Calibri" panose="020F0502020204030204" pitchFamily="34" charset="0"/>
              </a:rPr>
              <a:t>no longer in use</a:t>
            </a:r>
            <a:endParaRPr lang="en-US" sz="2600" dirty="0">
              <a:solidFill>
                <a:schemeClr val="tx1">
                  <a:lumMod val="85000"/>
                  <a:lumOff val="15000"/>
                </a:schemeClr>
              </a:solidFill>
            </a:endParaRPr>
          </a:p>
          <a:p>
            <a:r>
              <a:rPr lang="en-US" sz="2600" dirty="0">
                <a:solidFill>
                  <a:srgbClr val="FFC000"/>
                </a:solidFill>
                <a:effectLst/>
                <a:ea typeface="Calibri" panose="020F0502020204030204" pitchFamily="34" charset="0"/>
              </a:rPr>
              <a:t>The updated system will affect all new settings, and any settings wishing to renew </a:t>
            </a:r>
            <a:r>
              <a:rPr lang="en-US" sz="2600" b="1" dirty="0">
                <a:solidFill>
                  <a:srgbClr val="FFC000"/>
                </a:solidFill>
                <a:effectLst/>
                <a:ea typeface="Calibri" panose="020F0502020204030204" pitchFamily="34" charset="0"/>
              </a:rPr>
              <a:t>from 2020 onwards</a:t>
            </a:r>
            <a:r>
              <a:rPr lang="en-US" sz="2600" dirty="0">
                <a:solidFill>
                  <a:srgbClr val="FFC000"/>
                </a:solidFill>
                <a:effectLst/>
                <a:ea typeface="Calibri" panose="020F0502020204030204" pitchFamily="34" charset="0"/>
              </a:rPr>
              <a:t> </a:t>
            </a:r>
            <a:endParaRPr lang="en-GB" sz="2600" dirty="0">
              <a:solidFill>
                <a:srgbClr val="FFC000"/>
              </a:solidFill>
            </a:endParaRPr>
          </a:p>
        </p:txBody>
      </p:sp>
      <p:sp>
        <p:nvSpPr>
          <p:cNvPr id="4" name="Slide Number Placeholder 3">
            <a:extLst>
              <a:ext uri="{FF2B5EF4-FFF2-40B4-BE49-F238E27FC236}">
                <a16:creationId xmlns:a16="http://schemas.microsoft.com/office/drawing/2014/main" id="{428C0514-E23E-48B1-8A9E-E882E3848246}"/>
              </a:ext>
            </a:extLst>
          </p:cNvPr>
          <p:cNvSpPr>
            <a:spLocks noGrp="1"/>
          </p:cNvSpPr>
          <p:nvPr>
            <p:ph type="sldNum" sz="quarter" idx="12"/>
          </p:nvPr>
        </p:nvSpPr>
        <p:spPr/>
        <p:txBody>
          <a:bodyPr/>
          <a:lstStyle/>
          <a:p>
            <a:pPr>
              <a:defRPr/>
            </a:pPr>
            <a:fld id="{C24D71E1-CBB6-9944-9FBC-4C69C169FCA3}" type="slidenum">
              <a:rPr lang="en-US" smtClean="0"/>
              <a:pPr>
                <a:defRPr/>
              </a:pPr>
              <a:t>3</a:t>
            </a:fld>
            <a:endParaRPr lang="en-US"/>
          </a:p>
        </p:txBody>
      </p:sp>
    </p:spTree>
    <p:extLst>
      <p:ext uri="{BB962C8B-B14F-4D97-AF65-F5344CB8AC3E}">
        <p14:creationId xmlns:p14="http://schemas.microsoft.com/office/powerpoint/2010/main" val="308095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F213-F6AE-43E5-956C-495ED629FDC9}"/>
              </a:ext>
            </a:extLst>
          </p:cNvPr>
          <p:cNvSpPr>
            <a:spLocks noGrp="1"/>
          </p:cNvSpPr>
          <p:nvPr>
            <p:ph type="title"/>
          </p:nvPr>
        </p:nvSpPr>
        <p:spPr/>
        <p:txBody>
          <a:bodyPr/>
          <a:lstStyle/>
          <a:p>
            <a:r>
              <a:rPr lang="en-GB" sz="3200" b="1"/>
              <a:t>FAQs</a:t>
            </a:r>
          </a:p>
        </p:txBody>
      </p:sp>
      <p:sp>
        <p:nvSpPr>
          <p:cNvPr id="3" name="Content Placeholder 2">
            <a:extLst>
              <a:ext uri="{FF2B5EF4-FFF2-40B4-BE49-F238E27FC236}">
                <a16:creationId xmlns:a16="http://schemas.microsoft.com/office/drawing/2014/main" id="{D47AEE83-9986-4ED0-83AE-DE278D6C40BC}"/>
              </a:ext>
            </a:extLst>
          </p:cNvPr>
          <p:cNvSpPr>
            <a:spLocks noGrp="1"/>
          </p:cNvSpPr>
          <p:nvPr>
            <p:ph idx="1"/>
          </p:nvPr>
        </p:nvSpPr>
        <p:spPr>
          <a:xfrm>
            <a:off x="457200" y="2225134"/>
            <a:ext cx="8229600" cy="4376388"/>
          </a:xfrm>
        </p:spPr>
        <p:txBody>
          <a:bodyPr/>
          <a:lstStyle/>
          <a:p>
            <a:pPr fontAlgn="base">
              <a:lnSpc>
                <a:spcPct val="107000"/>
              </a:lnSpc>
              <a:spcAft>
                <a:spcPts val="800"/>
              </a:spcAft>
            </a:pPr>
            <a:r>
              <a:rPr lang="en-GB" sz="2000" b="1" dirty="0"/>
              <a:t>What happens if we want to renew CFSe, but it has been more than two years since the last award expired? </a:t>
            </a:r>
            <a:r>
              <a:rPr lang="en-US" sz="2000" dirty="0">
                <a:solidFill>
                  <a:srgbClr val="0B5394"/>
                </a:solidFill>
              </a:rPr>
              <a:t>If your </a:t>
            </a:r>
            <a:r>
              <a:rPr lang="en-US" sz="2000" dirty="0" err="1">
                <a:solidFill>
                  <a:srgbClr val="0B5394"/>
                </a:solidFill>
              </a:rPr>
              <a:t>CFSe</a:t>
            </a:r>
            <a:r>
              <a:rPr lang="en-US" sz="2000" dirty="0">
                <a:solidFill>
                  <a:srgbClr val="0B5394"/>
                </a:solidFill>
              </a:rPr>
              <a:t> renewal period has lapsed by two years or more, the LCPs will have to complete non-accredited e-learning sessions and Knowledge Quizzes as a refresher before they do the renewal. For current charges contact </a:t>
            </a:r>
            <a:r>
              <a:rPr lang="en-US" sz="2000" dirty="0" err="1">
                <a:solidFill>
                  <a:srgbClr val="0B5394"/>
                </a:solidFill>
              </a:rPr>
              <a:t>Elklan</a:t>
            </a:r>
            <a:endParaRPr lang="en-US" sz="2000" dirty="0">
              <a:solidFill>
                <a:srgbClr val="0B5394"/>
              </a:solidFill>
            </a:endParaRPr>
          </a:p>
          <a:p>
            <a:pPr>
              <a:lnSpc>
                <a:spcPct val="107000"/>
              </a:lnSpc>
              <a:spcAft>
                <a:spcPts val="800"/>
              </a:spcAft>
            </a:pPr>
            <a:r>
              <a:rPr lang="en-US" sz="2000" b="1" dirty="0">
                <a:solidFill>
                  <a:schemeClr val="tx1"/>
                </a:solidFill>
              </a:rPr>
              <a:t>How do we pay for a </a:t>
            </a:r>
            <a:r>
              <a:rPr lang="en-US" sz="2000" b="1" dirty="0" err="1">
                <a:solidFill>
                  <a:schemeClr val="tx1"/>
                </a:solidFill>
              </a:rPr>
              <a:t>CFSe</a:t>
            </a:r>
            <a:r>
              <a:rPr lang="en-US" sz="2000" b="1" dirty="0">
                <a:solidFill>
                  <a:schemeClr val="tx1"/>
                </a:solidFill>
              </a:rPr>
              <a:t> Renewal course? </a:t>
            </a:r>
            <a:r>
              <a:rPr lang="en-US" sz="2000" dirty="0" err="1">
                <a:solidFill>
                  <a:srgbClr val="0B5394"/>
                </a:solidFill>
              </a:rPr>
              <a:t>Elklan</a:t>
            </a:r>
            <a:r>
              <a:rPr lang="en-US" sz="2000" dirty="0">
                <a:solidFill>
                  <a:srgbClr val="0B5394"/>
                </a:solidFill>
              </a:rPr>
              <a:t> recommends the tutor emails katie@elklan.co.uk with the Course Code and details of what they wish to pay for, along with the invoicing and delivery details (where required), and </a:t>
            </a:r>
            <a:r>
              <a:rPr lang="en-US" sz="2000" dirty="0" err="1">
                <a:solidFill>
                  <a:srgbClr val="0B5394"/>
                </a:solidFill>
              </a:rPr>
              <a:t>Elklan</a:t>
            </a:r>
            <a:r>
              <a:rPr lang="en-US" sz="2000" dirty="0">
                <a:solidFill>
                  <a:srgbClr val="0B5394"/>
                </a:solidFill>
              </a:rPr>
              <a:t> will then issue an estimate and/or invoice</a:t>
            </a:r>
          </a:p>
          <a:p>
            <a:pPr fontAlgn="base">
              <a:lnSpc>
                <a:spcPct val="107000"/>
              </a:lnSpc>
              <a:spcAft>
                <a:spcPts val="8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200" b="1" dirty="0"/>
          </a:p>
        </p:txBody>
      </p:sp>
      <p:sp>
        <p:nvSpPr>
          <p:cNvPr id="4" name="Slide Number Placeholder 3">
            <a:extLst>
              <a:ext uri="{FF2B5EF4-FFF2-40B4-BE49-F238E27FC236}">
                <a16:creationId xmlns:a16="http://schemas.microsoft.com/office/drawing/2014/main" id="{3706A9E9-7183-4884-8B73-8A68EF85DB40}"/>
              </a:ext>
            </a:extLst>
          </p:cNvPr>
          <p:cNvSpPr>
            <a:spLocks noGrp="1"/>
          </p:cNvSpPr>
          <p:nvPr>
            <p:ph type="sldNum" sz="quarter" idx="12"/>
          </p:nvPr>
        </p:nvSpPr>
        <p:spPr/>
        <p:txBody>
          <a:bodyPr/>
          <a:lstStyle/>
          <a:p>
            <a:pPr>
              <a:defRPr/>
            </a:pPr>
            <a:fld id="{C24D71E1-CBB6-9944-9FBC-4C69C169FCA3}" type="slidenum">
              <a:rPr lang="en-US" smtClean="0"/>
              <a:pPr>
                <a:defRPr/>
              </a:pPr>
              <a:t>30</a:t>
            </a:fld>
            <a:endParaRPr lang="en-US"/>
          </a:p>
        </p:txBody>
      </p:sp>
    </p:spTree>
    <p:extLst>
      <p:ext uri="{BB962C8B-B14F-4D97-AF65-F5344CB8AC3E}">
        <p14:creationId xmlns:p14="http://schemas.microsoft.com/office/powerpoint/2010/main" val="184896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7483-3EA4-40C2-993F-D0D53DC427DC}"/>
              </a:ext>
            </a:extLst>
          </p:cNvPr>
          <p:cNvSpPr>
            <a:spLocks noGrp="1"/>
          </p:cNvSpPr>
          <p:nvPr>
            <p:ph type="title"/>
          </p:nvPr>
        </p:nvSpPr>
        <p:spPr>
          <a:xfrm>
            <a:off x="457200" y="814189"/>
            <a:ext cx="8229600" cy="1143000"/>
          </a:xfrm>
        </p:spPr>
        <p:txBody>
          <a:bodyPr/>
          <a:lstStyle/>
          <a:p>
            <a:r>
              <a:rPr lang="en-GB" sz="3200" b="1" dirty="0"/>
              <a:t>FAQs</a:t>
            </a:r>
          </a:p>
        </p:txBody>
      </p:sp>
      <p:sp>
        <p:nvSpPr>
          <p:cNvPr id="3" name="Content Placeholder 2">
            <a:extLst>
              <a:ext uri="{FF2B5EF4-FFF2-40B4-BE49-F238E27FC236}">
                <a16:creationId xmlns:a16="http://schemas.microsoft.com/office/drawing/2014/main" id="{07E09657-D9BB-4B9F-9238-93C44A5F2603}"/>
              </a:ext>
            </a:extLst>
          </p:cNvPr>
          <p:cNvSpPr>
            <a:spLocks noGrp="1"/>
          </p:cNvSpPr>
          <p:nvPr>
            <p:ph idx="1"/>
          </p:nvPr>
        </p:nvSpPr>
        <p:spPr>
          <a:xfrm>
            <a:off x="457200" y="1699008"/>
            <a:ext cx="8229600" cy="4657341"/>
          </a:xfrm>
        </p:spPr>
        <p:txBody>
          <a:bodyPr/>
          <a:lstStyle/>
          <a:p>
            <a:pPr algn="just"/>
            <a:r>
              <a:rPr lang="en-GB" sz="1800" b="1" dirty="0">
                <a:solidFill>
                  <a:srgbClr val="222222"/>
                </a:solidFill>
                <a:ea typeface="Calibri" panose="020F0502020204030204" pitchFamily="34" charset="0"/>
              </a:rPr>
              <a:t>Do</a:t>
            </a:r>
            <a:r>
              <a:rPr lang="en-GB" sz="1800" b="1" dirty="0">
                <a:solidFill>
                  <a:srgbClr val="222222"/>
                </a:solidFill>
                <a:effectLst/>
                <a:latin typeface="Arial" panose="020B0604020202020204" pitchFamily="34" charset="0"/>
                <a:ea typeface="Calibri" panose="020F0502020204030204" pitchFamily="34" charset="0"/>
              </a:rPr>
              <a:t> settings which have retained their original LCP/s, and settings which need a NEW Level 4 LCP, need to be registered on the </a:t>
            </a:r>
            <a:r>
              <a:rPr lang="en-GB" sz="1800" b="1" dirty="0" err="1">
                <a:solidFill>
                  <a:srgbClr val="222222"/>
                </a:solidFill>
                <a:effectLst/>
                <a:latin typeface="Arial" panose="020B0604020202020204" pitchFamily="34" charset="0"/>
                <a:ea typeface="Calibri" panose="020F0502020204030204" pitchFamily="34" charset="0"/>
              </a:rPr>
              <a:t>Elklan</a:t>
            </a:r>
            <a:r>
              <a:rPr lang="en-GB" sz="1800" b="1" dirty="0">
                <a:solidFill>
                  <a:srgbClr val="222222"/>
                </a:solidFill>
                <a:effectLst/>
                <a:latin typeface="Arial" panose="020B0604020202020204" pitchFamily="34" charset="0"/>
                <a:ea typeface="Calibri" panose="020F0502020204030204" pitchFamily="34" charset="0"/>
              </a:rPr>
              <a:t> Course Tracker differently? </a:t>
            </a:r>
            <a:r>
              <a:rPr lang="en-GB" sz="1800" b="1" dirty="0">
                <a:solidFill>
                  <a:srgbClr val="0B5394"/>
                </a:solidFill>
                <a:effectLst/>
                <a:latin typeface="Arial" panose="020B0604020202020204" pitchFamily="34" charset="0"/>
                <a:ea typeface="Calibri" panose="020F0502020204030204" pitchFamily="34" charset="0"/>
              </a:rPr>
              <a:t>Yes</a:t>
            </a:r>
            <a:r>
              <a:rPr lang="en-GB" sz="1800" dirty="0">
                <a:solidFill>
                  <a:srgbClr val="0B5394"/>
                </a:solidFill>
                <a:effectLst/>
                <a:latin typeface="Arial" panose="020B0604020202020204" pitchFamily="34" charset="0"/>
                <a:ea typeface="Calibri" panose="020F0502020204030204" pitchFamily="34" charset="0"/>
              </a:rPr>
              <a:t>. </a:t>
            </a:r>
            <a:r>
              <a:rPr lang="en-GB" sz="1800" dirty="0">
                <a:solidFill>
                  <a:srgbClr val="0B5394"/>
                </a:solidFill>
                <a:ea typeface="Calibri" panose="020F0502020204030204" pitchFamily="34" charset="0"/>
              </a:rPr>
              <a:t>The </a:t>
            </a:r>
            <a:r>
              <a:rPr lang="en-GB" sz="1800" dirty="0" err="1">
                <a:solidFill>
                  <a:srgbClr val="0B5394"/>
                </a:solidFill>
                <a:ea typeface="Calibri" panose="020F0502020204030204" pitchFamily="34" charset="0"/>
              </a:rPr>
              <a:t>Elklan</a:t>
            </a:r>
            <a:r>
              <a:rPr lang="en-GB" sz="1800" dirty="0">
                <a:solidFill>
                  <a:srgbClr val="0B5394"/>
                </a:solidFill>
                <a:ea typeface="Calibri" panose="020F0502020204030204" pitchFamily="34" charset="0"/>
              </a:rPr>
              <a:t> Tutor</a:t>
            </a:r>
            <a:r>
              <a:rPr lang="en-GB" sz="1800" dirty="0">
                <a:solidFill>
                  <a:srgbClr val="0B5394"/>
                </a:solidFill>
                <a:effectLst/>
                <a:latin typeface="Arial" panose="020B0604020202020204" pitchFamily="34" charset="0"/>
                <a:ea typeface="Calibri" panose="020F0502020204030204" pitchFamily="34" charset="0"/>
              </a:rPr>
              <a:t> needs to set up different courses depending whether a setting is completing a renewal where ALL original Level 4 staff have been retained (‘Communication Friendly Settings – Renewal’ option), or a renewal where a </a:t>
            </a:r>
            <a:r>
              <a:rPr lang="en-GB" sz="1800" u="sng" dirty="0">
                <a:solidFill>
                  <a:srgbClr val="0B5394"/>
                </a:solidFill>
                <a:effectLst/>
                <a:latin typeface="Arial" panose="020B0604020202020204" pitchFamily="34" charset="0"/>
                <a:ea typeface="Calibri" panose="020F0502020204030204" pitchFamily="34" charset="0"/>
              </a:rPr>
              <a:t>new</a:t>
            </a:r>
            <a:r>
              <a:rPr lang="en-GB" sz="1800" dirty="0">
                <a:solidFill>
                  <a:srgbClr val="0B5394"/>
                </a:solidFill>
                <a:effectLst/>
                <a:latin typeface="Arial" panose="020B0604020202020204" pitchFamily="34" charset="0"/>
                <a:ea typeface="Calibri" panose="020F0502020204030204" pitchFamily="34" charset="0"/>
              </a:rPr>
              <a:t> Level 4 LCP needs to train (standard ‘Communication Friendly Settings’ option). </a:t>
            </a:r>
            <a:r>
              <a:rPr lang="en-GB" sz="1800" dirty="0">
                <a:solidFill>
                  <a:srgbClr val="0B5394"/>
                </a:solidFill>
                <a:ea typeface="Calibri" panose="020F0502020204030204" pitchFamily="34" charset="0"/>
              </a:rPr>
              <a:t>Once they have done this, they can send the Course Code and Start date to the LCPs so they can register on the course through their Learners’ Area</a:t>
            </a:r>
          </a:p>
          <a:p>
            <a:r>
              <a:rPr lang="en-GB" sz="1800" b="1" dirty="0">
                <a:solidFill>
                  <a:schemeClr val="tx1"/>
                </a:solidFill>
                <a:effectLst/>
                <a:latin typeface="Arial" panose="020B0604020202020204" pitchFamily="34" charset="0"/>
                <a:ea typeface="Calibri" panose="020F0502020204030204" pitchFamily="34" charset="0"/>
              </a:rPr>
              <a:t>If several settings are completing the same type of CFSe Renewal, can they register on the same Course Code? </a:t>
            </a:r>
            <a:r>
              <a:rPr lang="en-GB" sz="1800" b="1" dirty="0">
                <a:solidFill>
                  <a:srgbClr val="0B5394"/>
                </a:solidFill>
              </a:rPr>
              <a:t>Yes.</a:t>
            </a:r>
            <a:r>
              <a:rPr lang="en-GB" sz="1800" dirty="0">
                <a:solidFill>
                  <a:srgbClr val="0B5394"/>
                </a:solidFill>
              </a:rPr>
              <a:t> As long as the settings are completing the same type of renewal (see above) and starting in the same Term, then they can all register on the same Course Code. The Tutor will need to give each setting the Course Code and Start date once the course is set up, and the LCPs can then register on it through their Learners’ Area</a:t>
            </a:r>
          </a:p>
        </p:txBody>
      </p:sp>
      <p:sp>
        <p:nvSpPr>
          <p:cNvPr id="4" name="Slide Number Placeholder 3">
            <a:extLst>
              <a:ext uri="{FF2B5EF4-FFF2-40B4-BE49-F238E27FC236}">
                <a16:creationId xmlns:a16="http://schemas.microsoft.com/office/drawing/2014/main" id="{C9403172-7B45-4168-A8B0-55DD0FC2822E}"/>
              </a:ext>
            </a:extLst>
          </p:cNvPr>
          <p:cNvSpPr>
            <a:spLocks noGrp="1"/>
          </p:cNvSpPr>
          <p:nvPr>
            <p:ph type="sldNum" sz="quarter" idx="12"/>
          </p:nvPr>
        </p:nvSpPr>
        <p:spPr/>
        <p:txBody>
          <a:bodyPr/>
          <a:lstStyle/>
          <a:p>
            <a:pPr>
              <a:defRPr/>
            </a:pPr>
            <a:fld id="{C24D71E1-CBB6-9944-9FBC-4C69C169FCA3}" type="slidenum">
              <a:rPr lang="en-US" smtClean="0"/>
              <a:pPr>
                <a:defRPr/>
              </a:pPr>
              <a:t>31</a:t>
            </a:fld>
            <a:endParaRPr lang="en-US"/>
          </a:p>
        </p:txBody>
      </p:sp>
    </p:spTree>
    <p:extLst>
      <p:ext uri="{BB962C8B-B14F-4D97-AF65-F5344CB8AC3E}">
        <p14:creationId xmlns:p14="http://schemas.microsoft.com/office/powerpoint/2010/main" val="407979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66AF-B20D-4FFB-A595-93621CE8716F}"/>
              </a:ext>
            </a:extLst>
          </p:cNvPr>
          <p:cNvSpPr>
            <a:spLocks noGrp="1"/>
          </p:cNvSpPr>
          <p:nvPr>
            <p:ph type="title"/>
          </p:nvPr>
        </p:nvSpPr>
        <p:spPr>
          <a:xfrm>
            <a:off x="457200" y="1179629"/>
            <a:ext cx="8229600" cy="1143000"/>
          </a:xfrm>
        </p:spPr>
        <p:txBody>
          <a:bodyPr/>
          <a:lstStyle/>
          <a:p>
            <a:r>
              <a:rPr lang="en-GB" sz="3200" b="1" dirty="0"/>
              <a:t>Important information </a:t>
            </a:r>
            <a:br>
              <a:rPr lang="en-GB" sz="3200" b="1" dirty="0"/>
            </a:br>
            <a:r>
              <a:rPr lang="en-GB" sz="3200" b="1" dirty="0"/>
              <a:t>Recent Changes to CFSe </a:t>
            </a:r>
          </a:p>
        </p:txBody>
      </p:sp>
      <p:sp>
        <p:nvSpPr>
          <p:cNvPr id="3" name="Content Placeholder 2">
            <a:extLst>
              <a:ext uri="{FF2B5EF4-FFF2-40B4-BE49-F238E27FC236}">
                <a16:creationId xmlns:a16="http://schemas.microsoft.com/office/drawing/2014/main" id="{613588F6-61A0-42EB-83EA-7FBBC06AAE50}"/>
              </a:ext>
            </a:extLst>
          </p:cNvPr>
          <p:cNvSpPr>
            <a:spLocks noGrp="1"/>
          </p:cNvSpPr>
          <p:nvPr>
            <p:ph idx="1"/>
          </p:nvPr>
        </p:nvSpPr>
        <p:spPr>
          <a:xfrm>
            <a:off x="457200" y="2682847"/>
            <a:ext cx="8229600" cy="4398846"/>
          </a:xfrm>
        </p:spPr>
        <p:txBody>
          <a:bodyPr/>
          <a:lstStyle/>
          <a:p>
            <a:r>
              <a:rPr lang="en-US" sz="2800" b="1" dirty="0">
                <a:solidFill>
                  <a:srgbClr val="FFC000"/>
                </a:solidFill>
              </a:rPr>
              <a:t>All LCP Manuals dated pre-2020 will require replacement</a:t>
            </a:r>
            <a:endParaRPr lang="en-US" sz="2800" dirty="0">
              <a:solidFill>
                <a:srgbClr val="FFC000"/>
              </a:solidFill>
              <a:effectLst/>
              <a:ea typeface="Calibri" panose="020F0502020204030204" pitchFamily="34" charset="0"/>
            </a:endParaRPr>
          </a:p>
          <a:p>
            <a:r>
              <a:rPr lang="en-US" sz="2600" dirty="0">
                <a:solidFill>
                  <a:schemeClr val="tx1"/>
                </a:solidFill>
              </a:rPr>
              <a:t>LCPs will require 1 x replacement manual per LCP prior to commencement of their course.</a:t>
            </a:r>
            <a:r>
              <a:rPr lang="en-US" sz="2600" dirty="0">
                <a:solidFill>
                  <a:schemeClr val="tx1"/>
                </a:solidFill>
                <a:effectLst/>
                <a:ea typeface="Calibri" panose="020F0502020204030204" pitchFamily="34" charset="0"/>
              </a:rPr>
              <a:t> Replacement Manuals are available to existing LCPs at a reduced cost</a:t>
            </a:r>
            <a:endParaRPr lang="en-GB" sz="2600" dirty="0">
              <a:solidFill>
                <a:schemeClr val="tx1"/>
              </a:solidFill>
            </a:endParaRPr>
          </a:p>
        </p:txBody>
      </p:sp>
      <p:sp>
        <p:nvSpPr>
          <p:cNvPr id="4" name="Slide Number Placeholder 3">
            <a:extLst>
              <a:ext uri="{FF2B5EF4-FFF2-40B4-BE49-F238E27FC236}">
                <a16:creationId xmlns:a16="http://schemas.microsoft.com/office/drawing/2014/main" id="{5C58FD65-B86F-444D-94EC-2C77BFF257D9}"/>
              </a:ext>
            </a:extLst>
          </p:cNvPr>
          <p:cNvSpPr>
            <a:spLocks noGrp="1"/>
          </p:cNvSpPr>
          <p:nvPr>
            <p:ph type="sldNum" sz="quarter" idx="12"/>
          </p:nvPr>
        </p:nvSpPr>
        <p:spPr/>
        <p:txBody>
          <a:bodyPr/>
          <a:lstStyle/>
          <a:p>
            <a:pPr>
              <a:defRPr/>
            </a:pPr>
            <a:fld id="{C24D71E1-CBB6-9944-9FBC-4C69C169FCA3}" type="slidenum">
              <a:rPr lang="en-US" smtClean="0"/>
              <a:pPr>
                <a:defRPr/>
              </a:pPr>
              <a:t>4</a:t>
            </a:fld>
            <a:endParaRPr lang="en-US"/>
          </a:p>
        </p:txBody>
      </p:sp>
    </p:spTree>
    <p:extLst>
      <p:ext uri="{BB962C8B-B14F-4D97-AF65-F5344CB8AC3E}">
        <p14:creationId xmlns:p14="http://schemas.microsoft.com/office/powerpoint/2010/main" val="224881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71B0-A419-4EE3-8649-4930664725B1}"/>
              </a:ext>
            </a:extLst>
          </p:cNvPr>
          <p:cNvSpPr>
            <a:spLocks noGrp="1"/>
          </p:cNvSpPr>
          <p:nvPr>
            <p:ph type="title"/>
          </p:nvPr>
        </p:nvSpPr>
        <p:spPr>
          <a:xfrm>
            <a:off x="457200" y="903062"/>
            <a:ext cx="8229600" cy="1143000"/>
          </a:xfrm>
        </p:spPr>
        <p:txBody>
          <a:bodyPr/>
          <a:lstStyle/>
          <a:p>
            <a:r>
              <a:rPr lang="en-GB" sz="3200" b="1" dirty="0">
                <a:latin typeface="Arial" panose="020B0604020202020204" pitchFamily="34" charset="0"/>
                <a:cs typeface="Arial" panose="020B0604020202020204" pitchFamily="34" charset="0"/>
              </a:rPr>
              <a:t>CFSe Renewal</a:t>
            </a:r>
          </a:p>
        </p:txBody>
      </p:sp>
      <p:sp>
        <p:nvSpPr>
          <p:cNvPr id="3" name="Content Placeholder 2">
            <a:extLst>
              <a:ext uri="{FF2B5EF4-FFF2-40B4-BE49-F238E27FC236}">
                <a16:creationId xmlns:a16="http://schemas.microsoft.com/office/drawing/2014/main" id="{E826F57F-C7D4-4C6F-9F42-E62AF5F65CF7}"/>
              </a:ext>
            </a:extLst>
          </p:cNvPr>
          <p:cNvSpPr>
            <a:spLocks noGrp="1"/>
          </p:cNvSpPr>
          <p:nvPr>
            <p:ph idx="1"/>
          </p:nvPr>
        </p:nvSpPr>
        <p:spPr>
          <a:xfrm>
            <a:off x="457200" y="1839687"/>
            <a:ext cx="8229600" cy="4516663"/>
          </a:xfrm>
        </p:spPr>
        <p:txBody>
          <a:bodyPr/>
          <a:lstStyle/>
          <a:p>
            <a:pPr algn="just"/>
            <a:r>
              <a:rPr lang="en-GB" sz="2800" dirty="0" err="1">
                <a:latin typeface="Arial" panose="020B0604020202020204" pitchFamily="34" charset="0"/>
                <a:cs typeface="Arial" panose="020B0604020202020204" pitchFamily="34" charset="0"/>
              </a:rPr>
              <a:t>Elklan</a:t>
            </a:r>
            <a:r>
              <a:rPr lang="en-GB" sz="2800" dirty="0">
                <a:latin typeface="Arial" panose="020B0604020202020204" pitchFamily="34" charset="0"/>
                <a:cs typeface="Arial" panose="020B0604020202020204" pitchFamily="34" charset="0"/>
              </a:rPr>
              <a:t> Communication Friendly Setting (CFSe) status is valid for 3 years from the date of award</a:t>
            </a:r>
          </a:p>
          <a:p>
            <a:pPr algn="just"/>
            <a:r>
              <a:rPr lang="en-GB" sz="2800" dirty="0">
                <a:solidFill>
                  <a:srgbClr val="FFC000"/>
                </a:solidFill>
                <a:latin typeface="Arial" panose="020B0604020202020204" pitchFamily="34" charset="0"/>
                <a:cs typeface="Arial" panose="020B0604020202020204" pitchFamily="34" charset="0"/>
              </a:rPr>
              <a:t>At the end of the three-year period a setting can renew their CFSe status</a:t>
            </a:r>
          </a:p>
          <a:p>
            <a:pPr algn="just"/>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Elklan</a:t>
            </a:r>
            <a:r>
              <a:rPr lang="en-GB" sz="2800" dirty="0">
                <a:latin typeface="Arial" panose="020B0604020202020204" pitchFamily="34" charset="0"/>
                <a:cs typeface="Arial" panose="020B0604020202020204" pitchFamily="34" charset="0"/>
              </a:rPr>
              <a:t> Tutor is required to support a setting through the CFSe Renewal process</a:t>
            </a:r>
          </a:p>
          <a:p>
            <a:pPr algn="just"/>
            <a:r>
              <a:rPr lang="en-GB" sz="2800" dirty="0">
                <a:solidFill>
                  <a:srgbClr val="FFC000"/>
                </a:solidFill>
                <a:latin typeface="Arial" panose="020B0604020202020204" pitchFamily="34" charset="0"/>
                <a:cs typeface="Arial" panose="020B0604020202020204" pitchFamily="34" charset="0"/>
              </a:rPr>
              <a:t>There are </a:t>
            </a:r>
            <a:r>
              <a:rPr lang="en-GB" sz="2800" b="1" dirty="0">
                <a:solidFill>
                  <a:srgbClr val="FFC000"/>
                </a:solidFill>
                <a:latin typeface="Arial" panose="020B0604020202020204" pitchFamily="34" charset="0"/>
                <a:cs typeface="Arial" panose="020B0604020202020204" pitchFamily="34" charset="0"/>
              </a:rPr>
              <a:t>two </a:t>
            </a:r>
            <a:r>
              <a:rPr lang="en-GB" sz="2800" dirty="0">
                <a:solidFill>
                  <a:srgbClr val="FFC000"/>
                </a:solidFill>
                <a:latin typeface="Arial" panose="020B0604020202020204" pitchFamily="34" charset="0"/>
                <a:cs typeface="Arial" panose="020B0604020202020204" pitchFamily="34" charset="0"/>
              </a:rPr>
              <a:t>main routes for </a:t>
            </a:r>
            <a:r>
              <a:rPr lang="en-GB" sz="2800" b="1" dirty="0">
                <a:solidFill>
                  <a:srgbClr val="FFC000"/>
                </a:solidFill>
              </a:rPr>
              <a:t>r</a:t>
            </a:r>
            <a:r>
              <a:rPr lang="en-GB" sz="2800" b="1" dirty="0">
                <a:solidFill>
                  <a:srgbClr val="FFC000"/>
                </a:solidFill>
                <a:latin typeface="Arial" panose="020B0604020202020204" pitchFamily="34" charset="0"/>
                <a:cs typeface="Arial" panose="020B0604020202020204" pitchFamily="34" charset="0"/>
              </a:rPr>
              <a:t>enewing your CFSe status</a:t>
            </a:r>
          </a:p>
        </p:txBody>
      </p:sp>
      <p:sp>
        <p:nvSpPr>
          <p:cNvPr id="4" name="Slide Number Placeholder 3">
            <a:extLst>
              <a:ext uri="{FF2B5EF4-FFF2-40B4-BE49-F238E27FC236}">
                <a16:creationId xmlns:a16="http://schemas.microsoft.com/office/drawing/2014/main" id="{EEDB3DAB-54FB-4A27-85EC-B708C00730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35845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BCBE-0695-4B07-9DBF-6B277BED7100}"/>
              </a:ext>
            </a:extLst>
          </p:cNvPr>
          <p:cNvSpPr>
            <a:spLocks noGrp="1"/>
          </p:cNvSpPr>
          <p:nvPr>
            <p:ph type="title"/>
          </p:nvPr>
        </p:nvSpPr>
        <p:spPr>
          <a:xfrm>
            <a:off x="457200" y="1277530"/>
            <a:ext cx="8229600" cy="1143000"/>
          </a:xfrm>
        </p:spPr>
        <p:txBody>
          <a:bodyPr/>
          <a:lstStyle/>
          <a:p>
            <a:r>
              <a:rPr lang="en-GB" sz="3200" b="1" dirty="0">
                <a:latin typeface="Arial" panose="020B0604020202020204" pitchFamily="34" charset="0"/>
                <a:cs typeface="Arial" panose="020B0604020202020204" pitchFamily="34" charset="0"/>
              </a:rPr>
              <a:t>Before you begin….</a:t>
            </a:r>
          </a:p>
        </p:txBody>
      </p:sp>
      <p:sp>
        <p:nvSpPr>
          <p:cNvPr id="3" name="Content Placeholder 2">
            <a:extLst>
              <a:ext uri="{FF2B5EF4-FFF2-40B4-BE49-F238E27FC236}">
                <a16:creationId xmlns:a16="http://schemas.microsoft.com/office/drawing/2014/main" id="{F0600649-D5BE-4E82-9176-B8CDF4B9A095}"/>
              </a:ext>
            </a:extLst>
          </p:cNvPr>
          <p:cNvSpPr>
            <a:spLocks noGrp="1"/>
          </p:cNvSpPr>
          <p:nvPr>
            <p:ph idx="1"/>
          </p:nvPr>
        </p:nvSpPr>
        <p:spPr>
          <a:xfrm>
            <a:off x="457200" y="2420530"/>
            <a:ext cx="8229600" cy="3711457"/>
          </a:xfrm>
        </p:spPr>
        <p:txBody>
          <a:bodyPr/>
          <a:lstStyle/>
          <a:p>
            <a:pPr algn="just">
              <a:buFont typeface="Arial" panose="020B0604020202020204" pitchFamily="34" charset="0"/>
              <a:buChar char="•"/>
            </a:pPr>
            <a:r>
              <a:rPr lang="en-GB" sz="2800" dirty="0">
                <a:solidFill>
                  <a:srgbClr val="FFC000"/>
                </a:solidFill>
              </a:rPr>
              <a:t>Have you retained the ratio of Level 3-trained staff as required </a:t>
            </a:r>
            <a:r>
              <a:rPr lang="en-US" sz="2800" dirty="0">
                <a:solidFill>
                  <a:srgbClr val="FFC000"/>
                </a:solidFill>
              </a:rPr>
              <a:t>for initial </a:t>
            </a:r>
            <a:r>
              <a:rPr lang="en-US" sz="2800" dirty="0" err="1">
                <a:solidFill>
                  <a:srgbClr val="FFC000"/>
                </a:solidFill>
              </a:rPr>
              <a:t>CFSe</a:t>
            </a:r>
            <a:r>
              <a:rPr lang="en-US" sz="2800" dirty="0">
                <a:solidFill>
                  <a:srgbClr val="FFC000"/>
                </a:solidFill>
              </a:rPr>
              <a:t> accreditation</a:t>
            </a:r>
            <a:r>
              <a:rPr lang="en-GB" sz="2800" dirty="0">
                <a:solidFill>
                  <a:srgbClr val="FFC000"/>
                </a:solidFill>
              </a:rPr>
              <a:t>? If not, please ensure that you meet this criteria</a:t>
            </a:r>
          </a:p>
          <a:p>
            <a:pPr algn="just">
              <a:buFont typeface="Arial" panose="020B0604020202020204" pitchFamily="34" charset="0"/>
              <a:buChar char="•"/>
            </a:pPr>
            <a:r>
              <a:rPr lang="en-GB" sz="2800" dirty="0">
                <a:latin typeface="Arial" panose="020B0604020202020204" pitchFamily="34" charset="0"/>
                <a:cs typeface="Arial" panose="020B0604020202020204" pitchFamily="34" charset="0"/>
              </a:rPr>
              <a:t>Have any Level 4-trained </a:t>
            </a:r>
            <a:r>
              <a:rPr lang="en-GB" sz="2800" dirty="0"/>
              <a:t>Lead Communication Practitioners (LCPs) </a:t>
            </a:r>
            <a:r>
              <a:rPr lang="en-GB" sz="2800" dirty="0">
                <a:latin typeface="Arial" panose="020B0604020202020204" pitchFamily="34" charset="0"/>
                <a:cs typeface="Arial" panose="020B0604020202020204" pitchFamily="34" charset="0"/>
              </a:rPr>
              <a:t>left the setting since you last gained CFSe accreditation? </a:t>
            </a:r>
            <a:r>
              <a:rPr lang="en-GB" sz="3000" b="1" dirty="0">
                <a:latin typeface="Arial" panose="020B0604020202020204" pitchFamily="34" charset="0"/>
                <a:cs typeface="Arial" panose="020B0604020202020204" pitchFamily="34" charset="0"/>
              </a:rPr>
              <a:t>This will affect which route to renewal is selected</a:t>
            </a:r>
          </a:p>
          <a:p>
            <a:endParaRPr lang="en-GB" dirty="0"/>
          </a:p>
        </p:txBody>
      </p:sp>
      <p:sp>
        <p:nvSpPr>
          <p:cNvPr id="4" name="Slide Number Placeholder 3">
            <a:extLst>
              <a:ext uri="{FF2B5EF4-FFF2-40B4-BE49-F238E27FC236}">
                <a16:creationId xmlns:a16="http://schemas.microsoft.com/office/drawing/2014/main" id="{3E69FEC4-AF0B-41C3-8110-863F192368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316968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1FC5-72A9-824F-96A3-36905EB3F55E}"/>
              </a:ext>
            </a:extLst>
          </p:cNvPr>
          <p:cNvSpPr>
            <a:spLocks noGrp="1"/>
          </p:cNvSpPr>
          <p:nvPr>
            <p:ph type="title"/>
          </p:nvPr>
        </p:nvSpPr>
        <p:spPr>
          <a:xfrm>
            <a:off x="457199" y="878205"/>
            <a:ext cx="8229600" cy="1143000"/>
          </a:xfrm>
        </p:spPr>
        <p:txBody>
          <a:bodyPr/>
          <a:lstStyle/>
          <a:p>
            <a:r>
              <a:rPr lang="en-US" dirty="0"/>
              <a:t>Remember the </a:t>
            </a:r>
            <a:r>
              <a:rPr lang="en-US" dirty="0" err="1"/>
              <a:t>CFSe</a:t>
            </a:r>
            <a:r>
              <a:rPr lang="en-US" dirty="0"/>
              <a:t> model</a:t>
            </a:r>
          </a:p>
        </p:txBody>
      </p:sp>
      <p:sp>
        <p:nvSpPr>
          <p:cNvPr id="4" name="Slide Number Placeholder 3">
            <a:extLst>
              <a:ext uri="{FF2B5EF4-FFF2-40B4-BE49-F238E27FC236}">
                <a16:creationId xmlns:a16="http://schemas.microsoft.com/office/drawing/2014/main" id="{0AA9B7E1-C677-7E47-B1B3-CC2063027E46}"/>
              </a:ext>
            </a:extLst>
          </p:cNvPr>
          <p:cNvSpPr>
            <a:spLocks noGrp="1"/>
          </p:cNvSpPr>
          <p:nvPr>
            <p:ph type="sldNum" sz="quarter" idx="12"/>
          </p:nvPr>
        </p:nvSpPr>
        <p:spPr/>
        <p:txBody>
          <a:bodyPr/>
          <a:lstStyle/>
          <a:p>
            <a:pPr>
              <a:defRPr/>
            </a:pPr>
            <a:fld id="{C24D71E1-CBB6-9944-9FBC-4C69C169FCA3}" type="slidenum">
              <a:rPr lang="en-US" smtClean="0"/>
              <a:pPr>
                <a:defRPr/>
              </a:pPr>
              <a:t>7</a:t>
            </a:fld>
            <a:endParaRPr lang="en-US"/>
          </a:p>
        </p:txBody>
      </p:sp>
      <p:graphicFrame>
        <p:nvGraphicFramePr>
          <p:cNvPr id="13" name="Table 13">
            <a:extLst>
              <a:ext uri="{FF2B5EF4-FFF2-40B4-BE49-F238E27FC236}">
                <a16:creationId xmlns:a16="http://schemas.microsoft.com/office/drawing/2014/main" id="{4875DD16-2BA5-DE48-9BA8-7564E6CC7734}"/>
              </a:ext>
            </a:extLst>
          </p:cNvPr>
          <p:cNvGraphicFramePr>
            <a:graphicFrameLocks noGrp="1"/>
          </p:cNvGraphicFramePr>
          <p:nvPr>
            <p:extLst>
              <p:ext uri="{D42A27DB-BD31-4B8C-83A1-F6EECF244321}">
                <p14:modId xmlns:p14="http://schemas.microsoft.com/office/powerpoint/2010/main" val="3531415023"/>
              </p:ext>
            </p:extLst>
          </p:nvPr>
        </p:nvGraphicFramePr>
        <p:xfrm>
          <a:off x="241378" y="1814830"/>
          <a:ext cx="8661243" cy="4541520"/>
        </p:xfrm>
        <a:graphic>
          <a:graphicData uri="http://schemas.openxmlformats.org/drawingml/2006/table">
            <a:tbl>
              <a:tblPr firstRow="1" bandRow="1">
                <a:tableStyleId>{93296810-A885-4BE3-A3E7-6D5BEEA58F35}</a:tableStyleId>
              </a:tblPr>
              <a:tblGrid>
                <a:gridCol w="1873749">
                  <a:extLst>
                    <a:ext uri="{9D8B030D-6E8A-4147-A177-3AD203B41FA5}">
                      <a16:colId xmlns:a16="http://schemas.microsoft.com/office/drawing/2014/main" val="2312607073"/>
                    </a:ext>
                  </a:extLst>
                </a:gridCol>
                <a:gridCol w="6787494">
                  <a:extLst>
                    <a:ext uri="{9D8B030D-6E8A-4147-A177-3AD203B41FA5}">
                      <a16:colId xmlns:a16="http://schemas.microsoft.com/office/drawing/2014/main" val="932136879"/>
                    </a:ext>
                  </a:extLst>
                </a:gridCol>
              </a:tblGrid>
              <a:tr h="503576">
                <a:tc>
                  <a:txBody>
                    <a:bodyPr/>
                    <a:lstStyle/>
                    <a:p>
                      <a:pPr algn="ctr"/>
                      <a:r>
                        <a:rPr lang="en-US" sz="2800" dirty="0"/>
                        <a:t>Step</a:t>
                      </a:r>
                      <a:endParaRPr lang="en-US" sz="2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dirty="0"/>
                        <a:t>Activity</a:t>
                      </a:r>
                      <a:endParaRPr lang="en-US" sz="2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73699020"/>
                  </a:ext>
                </a:extLst>
              </a:tr>
              <a:tr h="977529">
                <a:tc>
                  <a:txBody>
                    <a:bodyPr/>
                    <a:lstStyle/>
                    <a:p>
                      <a:pPr algn="ctr"/>
                      <a:r>
                        <a:rPr lang="en-US" sz="2000" b="1"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r>
                        <a:rPr lang="en-US" sz="2000" dirty="0">
                          <a:latin typeface="Arial" panose="020B0604020202020204" pitchFamily="34" charset="0"/>
                          <a:cs typeface="Arial" panose="020B0604020202020204" pitchFamily="34" charset="0"/>
                        </a:rPr>
                        <a:t>TAs/Practitioners train on corresponding Level 3 course. Teachers complete non-accredited e-learning and Knowledge Quizzes (not Early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85931587"/>
                  </a:ext>
                </a:extLst>
              </a:tr>
              <a:tr h="977529">
                <a:tc>
                  <a:txBody>
                    <a:bodyPr/>
                    <a:lstStyle/>
                    <a:p>
                      <a:pPr algn="ctr"/>
                      <a:r>
                        <a:rPr lang="en-US" sz="2000" b="1" dirty="0">
                          <a:latin typeface="Arial" panose="020B0604020202020204" pitchFamily="34" charset="0"/>
                          <a:cs typeface="Arial" panose="020B0604020202020204" pitchFamily="34" charset="0"/>
                        </a:rPr>
                        <a: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r>
                        <a:rPr lang="en-US" sz="2000" dirty="0">
                          <a:latin typeface="Arial" panose="020B0604020202020204" pitchFamily="34" charset="0"/>
                          <a:cs typeface="Arial" panose="020B0604020202020204" pitchFamily="34" charset="0"/>
                        </a:rPr>
                        <a:t>Teachers/Practitioners trained at Step 1 become LCPs and deliver Communication Counts to ALL staff and complete a Level 4 Learning Log. Staff complete questionnaires.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94335592"/>
                  </a:ext>
                </a:extLst>
              </a:tr>
              <a:tr h="977529">
                <a:tc>
                  <a:txBody>
                    <a:bodyPr/>
                    <a:lstStyle/>
                    <a:p>
                      <a:pPr algn="ctr"/>
                      <a:r>
                        <a:rPr lang="en-US" sz="2000" b="1"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setting is audited.</a:t>
                      </a: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45004931"/>
                  </a:ext>
                </a:extLst>
              </a:tr>
              <a:tr h="977529">
                <a:tc>
                  <a:txBody>
                    <a:bodyPr/>
                    <a:lstStyle/>
                    <a:p>
                      <a:pPr algn="ctr"/>
                      <a:r>
                        <a:rPr lang="en-US" sz="2000" b="1"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CFSe</a:t>
                      </a:r>
                      <a:r>
                        <a:rPr lang="en-US" sz="2000" dirty="0">
                          <a:latin typeface="Arial" panose="020B0604020202020204" pitchFamily="34" charset="0"/>
                          <a:cs typeface="Arial" panose="020B0604020202020204" pitchFamily="34" charset="0"/>
                        </a:rPr>
                        <a:t> Accreditation is gained.</a:t>
                      </a: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58045646"/>
                  </a:ext>
                </a:extLst>
              </a:tr>
            </a:tbl>
          </a:graphicData>
        </a:graphic>
      </p:graphicFrame>
    </p:spTree>
    <p:extLst>
      <p:ext uri="{BB962C8B-B14F-4D97-AF65-F5344CB8AC3E}">
        <p14:creationId xmlns:p14="http://schemas.microsoft.com/office/powerpoint/2010/main" val="238497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A252-56D9-4026-A8E1-7B28AD063751}"/>
              </a:ext>
            </a:extLst>
          </p:cNvPr>
          <p:cNvSpPr>
            <a:spLocks noGrp="1"/>
          </p:cNvSpPr>
          <p:nvPr>
            <p:ph type="title"/>
          </p:nvPr>
        </p:nvSpPr>
        <p:spPr>
          <a:xfrm>
            <a:off x="457200" y="781158"/>
            <a:ext cx="8229600" cy="1037897"/>
          </a:xfrm>
        </p:spPr>
        <p:txBody>
          <a:bodyPr/>
          <a:lstStyle/>
          <a:p>
            <a:r>
              <a:rPr lang="en-GB" sz="2400" b="1" dirty="0">
                <a:latin typeface="Arial" panose="020B0604020202020204" pitchFamily="34" charset="0"/>
                <a:cs typeface="Arial" panose="020B0604020202020204" pitchFamily="34" charset="0"/>
              </a:rPr>
              <a:t>Number of Staff Required to Complete Training</a:t>
            </a:r>
          </a:p>
        </p:txBody>
      </p:sp>
      <p:graphicFrame>
        <p:nvGraphicFramePr>
          <p:cNvPr id="5" name="Content Placeholder 4">
            <a:extLst>
              <a:ext uri="{FF2B5EF4-FFF2-40B4-BE49-F238E27FC236}">
                <a16:creationId xmlns:a16="http://schemas.microsoft.com/office/drawing/2014/main" id="{5BA2F1B6-6475-4524-8C90-6ABE66DAEBD9}"/>
              </a:ext>
            </a:extLst>
          </p:cNvPr>
          <p:cNvGraphicFramePr>
            <a:graphicFrameLocks noGrp="1"/>
          </p:cNvGraphicFramePr>
          <p:nvPr>
            <p:ph idx="1"/>
            <p:extLst>
              <p:ext uri="{D42A27DB-BD31-4B8C-83A1-F6EECF244321}">
                <p14:modId xmlns:p14="http://schemas.microsoft.com/office/powerpoint/2010/main" val="4279875047"/>
              </p:ext>
            </p:extLst>
          </p:nvPr>
        </p:nvGraphicFramePr>
        <p:xfrm>
          <a:off x="457200" y="1559582"/>
          <a:ext cx="8229600" cy="5056242"/>
        </p:xfrm>
        <a:graphic>
          <a:graphicData uri="http://schemas.openxmlformats.org/drawingml/2006/table">
            <a:tbl>
              <a:tblPr firstRow="1" bandRow="1">
                <a:tableStyleId>{93296810-A885-4BE3-A3E7-6D5BEEA58F35}</a:tableStyleId>
              </a:tblPr>
              <a:tblGrid>
                <a:gridCol w="1401847">
                  <a:extLst>
                    <a:ext uri="{9D8B030D-6E8A-4147-A177-3AD203B41FA5}">
                      <a16:colId xmlns:a16="http://schemas.microsoft.com/office/drawing/2014/main" val="4249339578"/>
                    </a:ext>
                  </a:extLst>
                </a:gridCol>
                <a:gridCol w="2637193">
                  <a:extLst>
                    <a:ext uri="{9D8B030D-6E8A-4147-A177-3AD203B41FA5}">
                      <a16:colId xmlns:a16="http://schemas.microsoft.com/office/drawing/2014/main" val="2246428651"/>
                    </a:ext>
                  </a:extLst>
                </a:gridCol>
                <a:gridCol w="2259787">
                  <a:extLst>
                    <a:ext uri="{9D8B030D-6E8A-4147-A177-3AD203B41FA5}">
                      <a16:colId xmlns:a16="http://schemas.microsoft.com/office/drawing/2014/main" val="2164727998"/>
                    </a:ext>
                  </a:extLst>
                </a:gridCol>
                <a:gridCol w="1930773">
                  <a:extLst>
                    <a:ext uri="{9D8B030D-6E8A-4147-A177-3AD203B41FA5}">
                      <a16:colId xmlns:a16="http://schemas.microsoft.com/office/drawing/2014/main" val="2749851883"/>
                    </a:ext>
                  </a:extLst>
                </a:gridCol>
              </a:tblGrid>
              <a:tr h="606872">
                <a:tc>
                  <a:txBody>
                    <a:bodyPr/>
                    <a:lstStyle/>
                    <a:p>
                      <a:pPr algn="ctr"/>
                      <a:r>
                        <a:rPr lang="en-GB" sz="1600" b="0" dirty="0">
                          <a:solidFill>
                            <a:schemeClr val="tx1"/>
                          </a:solidFill>
                          <a:latin typeface="Arial" panose="020B0604020202020204" pitchFamily="34" charset="0"/>
                          <a:cs typeface="Arial" panose="020B0604020202020204" pitchFamily="34" charset="0"/>
                        </a:rPr>
                        <a:t>CFSe Award</a:t>
                      </a:r>
                    </a:p>
                  </a:txBody>
                  <a:tcPr anchor="ctr">
                    <a:solidFill>
                      <a:srgbClr val="F7C204"/>
                    </a:solidFill>
                  </a:tcPr>
                </a:tc>
                <a:tc>
                  <a:txBody>
                    <a:bodyPr/>
                    <a:lstStyle/>
                    <a:p>
                      <a:pPr algn="ctr"/>
                      <a:r>
                        <a:rPr lang="en-GB" sz="1600" b="0" dirty="0">
                          <a:solidFill>
                            <a:schemeClr val="tx1"/>
                          </a:solidFill>
                          <a:latin typeface="Arial" panose="020B0604020202020204" pitchFamily="34" charset="0"/>
                          <a:cs typeface="Arial" panose="020B0604020202020204" pitchFamily="34" charset="0"/>
                        </a:rPr>
                        <a:t>Step 1  </a:t>
                      </a:r>
                    </a:p>
                    <a:p>
                      <a:pPr algn="ctr"/>
                      <a:r>
                        <a:rPr lang="en-GB" sz="1600" b="0" dirty="0">
                          <a:solidFill>
                            <a:schemeClr val="tx1"/>
                          </a:solidFill>
                          <a:latin typeface="Arial" panose="020B0604020202020204" pitchFamily="34" charset="0"/>
                          <a:cs typeface="Arial" panose="020B0604020202020204" pitchFamily="34" charset="0"/>
                        </a:rPr>
                        <a:t>(Level 3 training)</a:t>
                      </a:r>
                    </a:p>
                  </a:txBody>
                  <a:tcPr>
                    <a:solidFill>
                      <a:srgbClr val="F7C204"/>
                    </a:solidFill>
                  </a:tcPr>
                </a:tc>
                <a:tc>
                  <a:txBody>
                    <a:bodyPr/>
                    <a:lstStyle/>
                    <a:p>
                      <a:pPr algn="ctr"/>
                      <a:r>
                        <a:rPr lang="en-GB" sz="1600" b="0" dirty="0">
                          <a:solidFill>
                            <a:schemeClr val="tx1"/>
                          </a:solidFill>
                          <a:latin typeface="Arial" panose="020B0604020202020204" pitchFamily="34" charset="0"/>
                          <a:cs typeface="Arial" panose="020B0604020202020204" pitchFamily="34" charset="0"/>
                        </a:rPr>
                        <a:t>Step 2</a:t>
                      </a:r>
                    </a:p>
                    <a:p>
                      <a:pPr algn="ctr"/>
                      <a:r>
                        <a:rPr lang="en-GB" sz="1600" b="0" dirty="0">
                          <a:solidFill>
                            <a:schemeClr val="tx1"/>
                          </a:solidFill>
                          <a:latin typeface="Arial" panose="020B0604020202020204" pitchFamily="34" charset="0"/>
                          <a:cs typeface="Arial" panose="020B0604020202020204" pitchFamily="34" charset="0"/>
                        </a:rPr>
                        <a:t>(Level 4 training)</a:t>
                      </a:r>
                    </a:p>
                  </a:txBody>
                  <a:tcPr>
                    <a:solidFill>
                      <a:srgbClr val="F7C204"/>
                    </a:solidFill>
                  </a:tcPr>
                </a:tc>
                <a:tc>
                  <a:txBody>
                    <a:bodyPr/>
                    <a:lstStyle/>
                    <a:p>
                      <a:pPr algn="ctr"/>
                      <a:r>
                        <a:rPr lang="en-GB" sz="1600" b="0" dirty="0">
                          <a:solidFill>
                            <a:schemeClr val="tx1"/>
                          </a:solidFill>
                          <a:latin typeface="Arial" panose="020B0604020202020204" pitchFamily="34" charset="0"/>
                          <a:cs typeface="Arial" panose="020B0604020202020204" pitchFamily="34" charset="0"/>
                        </a:rPr>
                        <a:t>Communication Counts Sessions</a:t>
                      </a:r>
                    </a:p>
                  </a:txBody>
                  <a:tcPr>
                    <a:solidFill>
                      <a:srgbClr val="F7C204"/>
                    </a:solidFill>
                  </a:tcPr>
                </a:tc>
                <a:extLst>
                  <a:ext uri="{0D108BD9-81ED-4DB2-BD59-A6C34878D82A}">
                    <a16:rowId xmlns:a16="http://schemas.microsoft.com/office/drawing/2014/main" val="906169080"/>
                  </a:ext>
                </a:extLst>
              </a:tr>
              <a:tr h="1127050">
                <a:tc>
                  <a:txBody>
                    <a:bodyPr/>
                    <a:lstStyle/>
                    <a:p>
                      <a:pPr algn="ctr"/>
                      <a:r>
                        <a:rPr lang="en-GB" sz="1600" b="0" dirty="0">
                          <a:solidFill>
                            <a:srgbClr val="00B050"/>
                          </a:solidFill>
                          <a:latin typeface="Arial" panose="020B0604020202020204" pitchFamily="34" charset="0"/>
                          <a:cs typeface="Arial" panose="020B0604020202020204" pitchFamily="34" charset="0"/>
                        </a:rPr>
                        <a:t>Early Years</a:t>
                      </a:r>
                    </a:p>
                  </a:txBody>
                  <a:tcPr anchor="ctr">
                    <a:solidFill>
                      <a:schemeClr val="bg2"/>
                    </a:solidFill>
                  </a:tcPr>
                </a:tc>
                <a:tc>
                  <a:txBody>
                    <a:bodyPr/>
                    <a:lstStyle/>
                    <a:p>
                      <a:r>
                        <a:rPr lang="en-GB" sz="1600" b="0" dirty="0">
                          <a:latin typeface="Arial" panose="020B0604020202020204" pitchFamily="34" charset="0"/>
                          <a:cs typeface="Arial" panose="020B0604020202020204" pitchFamily="34" charset="0"/>
                        </a:rPr>
                        <a:t>1:10 EY staff</a:t>
                      </a:r>
                    </a:p>
                  </a:txBody>
                  <a:tcPr anchor="ctr">
                    <a:solidFill>
                      <a:schemeClr val="bg2"/>
                    </a:solidFill>
                  </a:tcPr>
                </a:tc>
                <a:tc>
                  <a:txBody>
                    <a:bodyPr/>
                    <a:lstStyle/>
                    <a:p>
                      <a:r>
                        <a:rPr lang="en-GB" sz="1600" b="0" dirty="0">
                          <a:latin typeface="Arial" panose="020B0604020202020204" pitchFamily="34" charset="0"/>
                          <a:cs typeface="Arial" panose="020B0604020202020204" pitchFamily="34" charset="0"/>
                        </a:rPr>
                        <a:t>1 x staff member who completed Step 1</a:t>
                      </a:r>
                    </a:p>
                  </a:txBody>
                  <a:tcPr anchor="ctr">
                    <a:solidFill>
                      <a:schemeClr val="bg2"/>
                    </a:solidFill>
                  </a:tcPr>
                </a:tc>
                <a:tc>
                  <a:txBody>
                    <a:bodyPr/>
                    <a:lstStyle/>
                    <a:p>
                      <a:pPr algn="l"/>
                      <a:r>
                        <a:rPr lang="en-GB" sz="1600" b="0" dirty="0">
                          <a:latin typeface="Arial" panose="020B0604020202020204" pitchFamily="34" charset="0"/>
                          <a:cs typeface="Arial" panose="020B0604020202020204" pitchFamily="34" charset="0"/>
                        </a:rPr>
                        <a:t>All EY staff, including support, admin, lunchtime supervisors, etc</a:t>
                      </a:r>
                    </a:p>
                  </a:txBody>
                  <a:tcPr anchor="ctr">
                    <a:solidFill>
                      <a:schemeClr val="bg2"/>
                    </a:solidFill>
                  </a:tcPr>
                </a:tc>
                <a:extLst>
                  <a:ext uri="{0D108BD9-81ED-4DB2-BD59-A6C34878D82A}">
                    <a16:rowId xmlns:a16="http://schemas.microsoft.com/office/drawing/2014/main" val="2198809968"/>
                  </a:ext>
                </a:extLst>
              </a:tr>
              <a:tr h="10199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dirty="0">
                          <a:solidFill>
                            <a:schemeClr val="accent6"/>
                          </a:solidFill>
                          <a:latin typeface="Arial" panose="020B0604020202020204" pitchFamily="34" charset="0"/>
                          <a:cs typeface="Arial" panose="020B0604020202020204" pitchFamily="34" charset="0"/>
                        </a:rPr>
                        <a:t>Primary</a:t>
                      </a:r>
                    </a:p>
                  </a:txBody>
                  <a:tcPr anchor="ctr">
                    <a:solidFill>
                      <a:schemeClr val="bg2"/>
                    </a:solidFill>
                  </a:tcPr>
                </a:tc>
                <a:tc>
                  <a:txBody>
                    <a:bodyPr/>
                    <a:lstStyle/>
                    <a:p>
                      <a:r>
                        <a:rPr lang="en-GB" sz="1600" b="0" dirty="0">
                          <a:latin typeface="Arial" panose="020B0604020202020204" pitchFamily="34" charset="0"/>
                          <a:cs typeface="Arial" panose="020B0604020202020204" pitchFamily="34" charset="0"/>
                        </a:rPr>
                        <a:t>2 x TAs</a:t>
                      </a:r>
                    </a:p>
                    <a:p>
                      <a:r>
                        <a:rPr lang="en-GB" sz="1600" b="0" dirty="0">
                          <a:latin typeface="Arial" panose="020B0604020202020204" pitchFamily="34" charset="0"/>
                          <a:cs typeface="Arial" panose="020B0604020202020204" pitchFamily="34" charset="0"/>
                        </a:rPr>
                        <a:t>2 x Teachers</a:t>
                      </a:r>
                    </a:p>
                  </a:txBody>
                  <a:tcPr anchor="ctr">
                    <a:solidFill>
                      <a:schemeClr val="bg2"/>
                    </a:solidFill>
                  </a:tcPr>
                </a:tc>
                <a:tc>
                  <a:txBody>
                    <a:bodyPr/>
                    <a:lstStyle/>
                    <a:p>
                      <a:r>
                        <a:rPr lang="en-GB" sz="1600" b="0" dirty="0">
                          <a:latin typeface="Arial" panose="020B0604020202020204" pitchFamily="34" charset="0"/>
                          <a:cs typeface="Arial" panose="020B0604020202020204" pitchFamily="34" charset="0"/>
                        </a:rPr>
                        <a:t>2 x teachers who completed Step 1</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All staff, including support, admin, lunchtime supervisors, etc</a:t>
                      </a:r>
                    </a:p>
                  </a:txBody>
                  <a:tcPr anchor="ctr">
                    <a:solidFill>
                      <a:schemeClr val="bg2"/>
                    </a:solidFill>
                  </a:tcPr>
                </a:tc>
                <a:extLst>
                  <a:ext uri="{0D108BD9-81ED-4DB2-BD59-A6C34878D82A}">
                    <a16:rowId xmlns:a16="http://schemas.microsoft.com/office/drawing/2014/main" val="649083636"/>
                  </a:ext>
                </a:extLst>
              </a:tr>
              <a:tr h="1127050">
                <a:tc>
                  <a:txBody>
                    <a:bodyPr/>
                    <a:lstStyle/>
                    <a:p>
                      <a:pPr algn="ctr"/>
                      <a:r>
                        <a:rPr lang="en-GB" sz="1600" b="0" dirty="0">
                          <a:solidFill>
                            <a:srgbClr val="FF0000"/>
                          </a:solidFill>
                          <a:latin typeface="Arial" panose="020B0604020202020204" pitchFamily="34" charset="0"/>
                          <a:cs typeface="Arial" panose="020B0604020202020204" pitchFamily="34" charset="0"/>
                        </a:rPr>
                        <a:t>Secondary</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1:20 TAs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1:20 Teachers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(min. 2 x TAs &amp; 2 x Teachers required)</a:t>
                      </a:r>
                    </a:p>
                  </a:txBody>
                  <a:tcPr anchor="ctr">
                    <a:solidFill>
                      <a:schemeClr val="bg2"/>
                    </a:solidFill>
                  </a:tcPr>
                </a:tc>
                <a:tc>
                  <a:txBody>
                    <a:bodyPr/>
                    <a:lstStyle/>
                    <a:p>
                      <a:r>
                        <a:rPr lang="en-GB" sz="1600" b="0" dirty="0">
                          <a:latin typeface="Arial" panose="020B0604020202020204" pitchFamily="34" charset="0"/>
                          <a:cs typeface="Arial" panose="020B0604020202020204" pitchFamily="34" charset="0"/>
                        </a:rPr>
                        <a:t>All teachers who completed Step 1</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All staff as above</a:t>
                      </a:r>
                    </a:p>
                  </a:txBody>
                  <a:tcPr anchor="ctr">
                    <a:solidFill>
                      <a:schemeClr val="bg2"/>
                    </a:solidFill>
                  </a:tcPr>
                </a:tc>
                <a:extLst>
                  <a:ext uri="{0D108BD9-81ED-4DB2-BD59-A6C34878D82A}">
                    <a16:rowId xmlns:a16="http://schemas.microsoft.com/office/drawing/2014/main" val="2416994178"/>
                  </a:ext>
                </a:extLst>
              </a:tr>
              <a:tr h="1127050">
                <a:tc>
                  <a:txBody>
                    <a:bodyPr/>
                    <a:lstStyle/>
                    <a:p>
                      <a:pPr algn="ctr"/>
                      <a:r>
                        <a:rPr lang="en-GB" sz="1600" b="0" dirty="0">
                          <a:solidFill>
                            <a:srgbClr val="7030A0"/>
                          </a:solidFill>
                          <a:latin typeface="Arial" panose="020B0604020202020204" pitchFamily="34" charset="0"/>
                          <a:cs typeface="Arial" panose="020B0604020202020204" pitchFamily="34" charset="0"/>
                        </a:rPr>
                        <a:t>Special</a:t>
                      </a:r>
                    </a:p>
                    <a:p>
                      <a:pPr algn="ctr"/>
                      <a:r>
                        <a:rPr lang="en-GB" sz="1200" b="0" dirty="0">
                          <a:solidFill>
                            <a:srgbClr val="7030A0"/>
                          </a:solidFill>
                          <a:latin typeface="Arial" panose="020B0604020202020204" pitchFamily="34" charset="0"/>
                          <a:cs typeface="Arial" panose="020B0604020202020204" pitchFamily="34" charset="0"/>
                        </a:rPr>
                        <a:t>(inc. ASD/SLD)</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1:20 TAs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1:20 Teachers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(min. 2 x TAs &amp; 2 x Teachers required)</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All teachers who completed Step 1</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All staff as above</a:t>
                      </a:r>
                    </a:p>
                  </a:txBody>
                  <a:tcPr anchor="ctr">
                    <a:solidFill>
                      <a:schemeClr val="bg2"/>
                    </a:solidFill>
                  </a:tcPr>
                </a:tc>
                <a:extLst>
                  <a:ext uri="{0D108BD9-81ED-4DB2-BD59-A6C34878D82A}">
                    <a16:rowId xmlns:a16="http://schemas.microsoft.com/office/drawing/2014/main" val="2624709220"/>
                  </a:ext>
                </a:extLst>
              </a:tr>
            </a:tbl>
          </a:graphicData>
        </a:graphic>
      </p:graphicFrame>
      <p:sp>
        <p:nvSpPr>
          <p:cNvPr id="4" name="Slide Number Placeholder 3">
            <a:extLst>
              <a:ext uri="{FF2B5EF4-FFF2-40B4-BE49-F238E27FC236}">
                <a16:creationId xmlns:a16="http://schemas.microsoft.com/office/drawing/2014/main" id="{A40A39A2-9C00-4230-BA55-FB594053BC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custDataLst>
      <p:tags r:id="rId1"/>
    </p:custDataLst>
    <p:extLst>
      <p:ext uri="{BB962C8B-B14F-4D97-AF65-F5344CB8AC3E}">
        <p14:creationId xmlns:p14="http://schemas.microsoft.com/office/powerpoint/2010/main" val="1590668183"/>
      </p:ext>
    </p:extLst>
  </p:cSld>
  <p:clrMapOvr>
    <a:masterClrMapping/>
  </p:clrMapOvr>
  <mc:AlternateContent xmlns:mc="http://schemas.openxmlformats.org/markup-compatibility/2006" xmlns:p14="http://schemas.microsoft.com/office/powerpoint/2010/main">
    <mc:Choice Requires="p14">
      <p:transition spd="slow" p14:dur="2000" advTm="142997"/>
    </mc:Choice>
    <mc:Fallback xmlns="">
      <p:transition spd="slow" advTm="1429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09B7-EA92-4BB3-A9F5-1D6439D85E95}"/>
              </a:ext>
            </a:extLst>
          </p:cNvPr>
          <p:cNvSpPr>
            <a:spLocks noGrp="1"/>
          </p:cNvSpPr>
          <p:nvPr>
            <p:ph type="title"/>
          </p:nvPr>
        </p:nvSpPr>
        <p:spPr>
          <a:xfrm>
            <a:off x="457200" y="1280916"/>
            <a:ext cx="8229600" cy="1143000"/>
          </a:xfrm>
        </p:spPr>
        <p:txBody>
          <a:bodyPr/>
          <a:lstStyle/>
          <a:p>
            <a:r>
              <a:rPr lang="en-GB" sz="3600" b="1" dirty="0"/>
              <a:t>CFSe Renewal: Route 1 </a:t>
            </a:r>
            <a:r>
              <a:rPr lang="en-GB" sz="3200" b="1" dirty="0"/>
              <a:t>– </a:t>
            </a:r>
            <a:br>
              <a:rPr lang="en-GB" sz="3200" b="1" dirty="0"/>
            </a:br>
            <a:r>
              <a:rPr lang="en-GB" sz="3200" b="1" dirty="0"/>
              <a:t>Where </a:t>
            </a:r>
            <a:r>
              <a:rPr lang="en-GB" sz="3200" b="1" u="sng" dirty="0"/>
              <a:t>ALL</a:t>
            </a:r>
            <a:r>
              <a:rPr lang="en-GB" sz="3200" b="1" dirty="0"/>
              <a:t> original LCPs remain at the setting </a:t>
            </a:r>
          </a:p>
        </p:txBody>
      </p:sp>
      <p:sp>
        <p:nvSpPr>
          <p:cNvPr id="3" name="Content Placeholder 2">
            <a:extLst>
              <a:ext uri="{FF2B5EF4-FFF2-40B4-BE49-F238E27FC236}">
                <a16:creationId xmlns:a16="http://schemas.microsoft.com/office/drawing/2014/main" id="{90992F95-2D7D-4659-B384-5F400390DD0A}"/>
              </a:ext>
            </a:extLst>
          </p:cNvPr>
          <p:cNvSpPr>
            <a:spLocks noGrp="1"/>
          </p:cNvSpPr>
          <p:nvPr>
            <p:ph idx="1"/>
          </p:nvPr>
        </p:nvSpPr>
        <p:spPr>
          <a:xfrm>
            <a:off x="457200" y="2583963"/>
            <a:ext cx="8229600" cy="3954949"/>
          </a:xfrm>
        </p:spPr>
        <p:txBody>
          <a:bodyPr/>
          <a:lstStyle/>
          <a:p>
            <a:r>
              <a:rPr lang="en-US" sz="2800" dirty="0">
                <a:effectLst/>
                <a:ea typeface="Calibri" panose="020F0502020204030204" pitchFamily="34" charset="0"/>
              </a:rPr>
              <a:t>Where the renewal setting has retained </a:t>
            </a:r>
            <a:r>
              <a:rPr lang="en-US" sz="2800" u="sng" dirty="0">
                <a:effectLst/>
                <a:ea typeface="Calibri" panose="020F0502020204030204" pitchFamily="34" charset="0"/>
              </a:rPr>
              <a:t>ALL</a:t>
            </a:r>
            <a:r>
              <a:rPr lang="en-US" sz="2800" dirty="0">
                <a:effectLst/>
                <a:ea typeface="Calibri" panose="020F0502020204030204" pitchFamily="34" charset="0"/>
              </a:rPr>
              <a:t> original Level 4-trained Lead Communication Practitioners (LCPs)</a:t>
            </a:r>
          </a:p>
          <a:p>
            <a:r>
              <a:rPr lang="en-GB" sz="2800" b="1" dirty="0">
                <a:solidFill>
                  <a:srgbClr val="FFC000"/>
                </a:solidFill>
              </a:rPr>
              <a:t>Renewal of CFSe in this instance is lighter touch than the initial CFSe training</a:t>
            </a:r>
          </a:p>
          <a:p>
            <a:r>
              <a:rPr lang="en-GB" sz="2800" dirty="0"/>
              <a:t>You will need an Elklan Tutor – contact Elklan if you need us to provide a tutor for you</a:t>
            </a:r>
          </a:p>
          <a:p>
            <a:pPr marL="0" indent="0" algn="ctr">
              <a:buNone/>
            </a:pPr>
            <a:endParaRPr lang="en-GB" sz="2400" b="1" dirty="0"/>
          </a:p>
          <a:p>
            <a:endParaRPr lang="en-US" sz="2800" b="1" dirty="0">
              <a:solidFill>
                <a:srgbClr val="FFC000"/>
              </a:solidFill>
            </a:endParaRPr>
          </a:p>
          <a:p>
            <a:endParaRPr lang="en-GB" dirty="0"/>
          </a:p>
        </p:txBody>
      </p:sp>
      <p:sp>
        <p:nvSpPr>
          <p:cNvPr id="4" name="Slide Number Placeholder 3">
            <a:extLst>
              <a:ext uri="{FF2B5EF4-FFF2-40B4-BE49-F238E27FC236}">
                <a16:creationId xmlns:a16="http://schemas.microsoft.com/office/drawing/2014/main" id="{570DDD09-F2EB-41B8-B7AE-4088B78FEF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800" b="0" i="0" u="none" strike="noStrike" kern="1200" cap="none" spc="0" normalizeH="0" baseline="0" noProof="0" smtClean="0">
                <a:ln>
                  <a:noFill/>
                </a:ln>
                <a:solidFill>
                  <a:prstClr val="black">
                    <a:tint val="75000"/>
                  </a:prstClr>
                </a:solidFill>
                <a:effectLst/>
                <a:uLnTx/>
                <a:uFillTx/>
                <a:latin typeface="Gotham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tint val="75000"/>
                </a:prstClr>
              </a:solidFill>
              <a:effectLst/>
              <a:uLnTx/>
              <a:uFillTx/>
              <a:latin typeface="Gotham Light"/>
              <a:ea typeface="+mn-ea"/>
              <a:cs typeface="+mn-cs"/>
            </a:endParaRPr>
          </a:p>
        </p:txBody>
      </p:sp>
    </p:spTree>
    <p:extLst>
      <p:ext uri="{BB962C8B-B14F-4D97-AF65-F5344CB8AC3E}">
        <p14:creationId xmlns:p14="http://schemas.microsoft.com/office/powerpoint/2010/main" val="841121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1_Elklan PPT salmon">
  <a:themeElements>
    <a:clrScheme name="Elklan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11039</TotalTime>
  <Words>2904</Words>
  <Application>Microsoft Office PowerPoint</Application>
  <PresentationFormat>On-screen Show (4:3)</PresentationFormat>
  <Paragraphs>214</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Gotham Light</vt:lpstr>
      <vt:lpstr>Gotham Medium</vt:lpstr>
      <vt:lpstr>1_Elklan PPT salmon</vt:lpstr>
      <vt:lpstr>PowerPoint Presentation</vt:lpstr>
      <vt:lpstr>Renewal of Elklan Communication Friendly Setting (CFSe) Accreditation</vt:lpstr>
      <vt:lpstr>Important information  Recent Changes to CFSe </vt:lpstr>
      <vt:lpstr>Important information  Recent Changes to CFSe </vt:lpstr>
      <vt:lpstr>CFSe Renewal</vt:lpstr>
      <vt:lpstr>Before you begin….</vt:lpstr>
      <vt:lpstr>Remember the CFSe model</vt:lpstr>
      <vt:lpstr>Number of Staff Required to Complete Training</vt:lpstr>
      <vt:lpstr>CFSe Renewal: Route 1 –  Where ALL original LCPs remain at the setting </vt:lpstr>
      <vt:lpstr>Renewal Process  (ALL original LCPs retained) </vt:lpstr>
      <vt:lpstr>Communication Counts Challenge Questionnaires</vt:lpstr>
      <vt:lpstr>Summary Report and Audit</vt:lpstr>
      <vt:lpstr>CFSe Renewal: Route 2 –  Where an LCP has left the setting</vt:lpstr>
      <vt:lpstr>Renewal Process  (where an LCP has left the setting)</vt:lpstr>
      <vt:lpstr>Renewal Process (where an LCP has left the setting)</vt:lpstr>
      <vt:lpstr>Communication Counts Challenge Questionnaires</vt:lpstr>
      <vt:lpstr>Renewal (where an LCP has left the setting)</vt:lpstr>
      <vt:lpstr>CFSe Re-Accreditation</vt:lpstr>
      <vt:lpstr>CFSe Renewal Policy and Prices</vt:lpstr>
      <vt:lpstr>Timeframes to complete CFSe Renewal</vt:lpstr>
      <vt:lpstr>Time Commitment for Level 4 staff</vt:lpstr>
      <vt:lpstr>Time Commitment for Level 4 staff</vt:lpstr>
      <vt:lpstr>Time commitment for Tutors</vt:lpstr>
      <vt:lpstr>Time commitment for Tutors</vt:lpstr>
      <vt:lpstr>FAQs</vt:lpstr>
      <vt:lpstr>FAQs</vt:lpstr>
      <vt:lpstr>FAQs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McKee</dc:creator>
  <cp:lastModifiedBy>Liz Elks</cp:lastModifiedBy>
  <cp:revision>20</cp:revision>
  <dcterms:created xsi:type="dcterms:W3CDTF">2021-09-23T13:44:27Z</dcterms:created>
  <dcterms:modified xsi:type="dcterms:W3CDTF">2022-03-31T16:03:27Z</dcterms:modified>
</cp:coreProperties>
</file>